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p:regular r:id="rId26"/>
      <p:bold r:id="rId27"/>
      <p:italic r:id="rId28"/>
      <p:boldItalic r:id="rId29"/>
    </p:embeddedFont>
    <p:embeddedFont>
      <p:font typeface="Merriweather"/>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5672E0-6254-4FAD-BB7C-B71EB91D2F9E}">
  <a:tblStyle styleId="{1C5672E0-6254-4FAD-BB7C-B71EB91D2F9E}" styleName="Table_0">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bold.fntdata"/><Relationship Id="rId30" Type="http://schemas.openxmlformats.org/officeDocument/2006/relationships/font" Target="fonts/Merriweather-regular.fntdata"/><Relationship Id="rId11" Type="http://schemas.openxmlformats.org/officeDocument/2006/relationships/slide" Target="slides/slide5.xml"/><Relationship Id="rId33" Type="http://schemas.openxmlformats.org/officeDocument/2006/relationships/font" Target="fonts/Merriweather-boldItalic.fntdata"/><Relationship Id="rId10" Type="http://schemas.openxmlformats.org/officeDocument/2006/relationships/slide" Target="slides/slide4.xml"/><Relationship Id="rId32" Type="http://schemas.openxmlformats.org/officeDocument/2006/relationships/font" Target="fonts/Merriweather-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57a5acd1e3_0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57a5acd1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ac3427955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ac3427955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c3427955f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c3427955f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c3427955f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ac3427955f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200">
                <a:latin typeface="Roboto"/>
                <a:ea typeface="Roboto"/>
                <a:cs typeface="Roboto"/>
                <a:sym typeface="Roboto"/>
              </a:rPr>
              <a:t>What brings people to our food bank (variety of reasons and circumstances) *Paraphrased, as shared with CFB staff. All stories are shared without descriptors, to maintain anonymity and confidentiality. Mixture of Student Specific Stories, International Student Specific, and Stories Relatable to other food banks </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ac3427955f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ac3427955f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c3427955f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c3427955f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ac3427955f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ac3427955f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ac3427955f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ac3427955f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ac3427955f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ac3427955f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c3c28472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9c3c28472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57a5acd1e3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7a5acd1e3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57a5acd1e3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57a5acd1e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a:solidFill>
                  <a:schemeClr val="dk1"/>
                </a:solidFill>
              </a:rPr>
              <a:t>A little bit about us, to get started. </a:t>
            </a:r>
            <a:endParaRPr>
              <a:solidFill>
                <a:schemeClr val="dk1"/>
              </a:solidFill>
            </a:endParaRPr>
          </a:p>
          <a:p>
            <a:pPr indent="0" lvl="0" marL="0" rtl="0" algn="l">
              <a:lnSpc>
                <a:spcPct val="115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744b67db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44b67db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absence of any or multiple of these requirements would make a person food insecure, either on a short term, longer term or chronic basis.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744b67db8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44b67db8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31394D"/>
              </a:buClr>
              <a:buSzPts val="1100"/>
              <a:buChar char="●"/>
            </a:pPr>
            <a:r>
              <a:rPr lang="en">
                <a:solidFill>
                  <a:srgbClr val="31394D"/>
                </a:solidFill>
              </a:rPr>
              <a:t>Research shows similar rates all across North America</a:t>
            </a:r>
            <a:endParaRPr>
              <a:solidFill>
                <a:srgbClr val="31394D"/>
              </a:solidFill>
            </a:endParaRPr>
          </a:p>
          <a:p>
            <a:pPr indent="0" lvl="0" marL="457200" rtl="0" algn="l">
              <a:lnSpc>
                <a:spcPct val="115000"/>
              </a:lnSpc>
              <a:spcBef>
                <a:spcPts val="0"/>
              </a:spcBef>
              <a:spcAft>
                <a:spcPts val="0"/>
              </a:spcAft>
              <a:buNone/>
            </a:pPr>
            <a:r>
              <a:t/>
            </a:r>
            <a:endParaRPr>
              <a:solidFill>
                <a:srgbClr val="31394D"/>
              </a:solidFill>
            </a:endParaRPr>
          </a:p>
          <a:p>
            <a:pPr indent="0" lvl="0" marL="457200" rtl="0" algn="l">
              <a:lnSpc>
                <a:spcPct val="115000"/>
              </a:lnSpc>
              <a:spcBef>
                <a:spcPts val="0"/>
              </a:spcBef>
              <a:spcAft>
                <a:spcPts val="0"/>
              </a:spcAft>
              <a:buNone/>
            </a:pPr>
            <a:r>
              <a:t/>
            </a:r>
            <a:endParaRPr b="1">
              <a:solidFill>
                <a:srgbClr val="31394D"/>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744b67db8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44b67db8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31394D"/>
              </a:buClr>
              <a:buSzPts val="1100"/>
              <a:buChar char="●"/>
            </a:pPr>
            <a:r>
              <a:rPr lang="en">
                <a:solidFill>
                  <a:srgbClr val="31394D"/>
                </a:solidFill>
              </a:rPr>
              <a:t>Why are food insecurity rates higher?</a:t>
            </a:r>
            <a:endParaRPr>
              <a:solidFill>
                <a:srgbClr val="31394D"/>
              </a:solidFill>
            </a:endParaRPr>
          </a:p>
          <a:p>
            <a:pPr indent="-298450" lvl="1" marL="914400" rtl="0" algn="l">
              <a:lnSpc>
                <a:spcPct val="115000"/>
              </a:lnSpc>
              <a:spcBef>
                <a:spcPts val="0"/>
              </a:spcBef>
              <a:spcAft>
                <a:spcPts val="0"/>
              </a:spcAft>
              <a:buClr>
                <a:srgbClr val="31394D"/>
              </a:buClr>
              <a:buSzPts val="1100"/>
              <a:buChar char="○"/>
            </a:pPr>
            <a:r>
              <a:rPr lang="en">
                <a:solidFill>
                  <a:srgbClr val="31394D"/>
                </a:solidFill>
              </a:rPr>
              <a:t>Tuition, school fees, textbooks and other academic costs</a:t>
            </a:r>
            <a:endParaRPr>
              <a:solidFill>
                <a:srgbClr val="31394D"/>
              </a:solidFill>
            </a:endParaRPr>
          </a:p>
          <a:p>
            <a:pPr indent="-298450" lvl="1" marL="914400" rtl="0" algn="l">
              <a:lnSpc>
                <a:spcPct val="115000"/>
              </a:lnSpc>
              <a:spcBef>
                <a:spcPts val="0"/>
              </a:spcBef>
              <a:spcAft>
                <a:spcPts val="0"/>
              </a:spcAft>
              <a:buClr>
                <a:srgbClr val="31394D"/>
              </a:buClr>
              <a:buSzPts val="1100"/>
              <a:buChar char="○"/>
            </a:pPr>
            <a:r>
              <a:rPr lang="en">
                <a:solidFill>
                  <a:srgbClr val="31394D"/>
                </a:solidFill>
              </a:rPr>
              <a:t>Time to prepare food that’s cheap and nutritious</a:t>
            </a:r>
            <a:endParaRPr>
              <a:solidFill>
                <a:srgbClr val="31394D"/>
              </a:solidFill>
            </a:endParaRPr>
          </a:p>
          <a:p>
            <a:pPr indent="-298450" lvl="1" marL="914400" rtl="0" algn="l">
              <a:lnSpc>
                <a:spcPct val="115000"/>
              </a:lnSpc>
              <a:spcBef>
                <a:spcPts val="0"/>
              </a:spcBef>
              <a:spcAft>
                <a:spcPts val="0"/>
              </a:spcAft>
              <a:buClr>
                <a:srgbClr val="31394D"/>
              </a:buClr>
              <a:buSzPts val="1100"/>
              <a:buChar char="○"/>
            </a:pPr>
            <a:r>
              <a:rPr lang="en">
                <a:solidFill>
                  <a:srgbClr val="31394D"/>
                </a:solidFill>
              </a:rPr>
              <a:t>Knowledge on cooking, nutrition, and shopping</a:t>
            </a:r>
            <a:endParaRPr b="1">
              <a:solidFill>
                <a:srgbClr val="31394D"/>
              </a:solidFill>
            </a:endParaRPr>
          </a:p>
          <a:p>
            <a:pPr indent="0" lvl="0" marL="457200" rtl="0" algn="l">
              <a:lnSpc>
                <a:spcPct val="115000"/>
              </a:lnSpc>
              <a:spcBef>
                <a:spcPts val="0"/>
              </a:spcBef>
              <a:spcAft>
                <a:spcPts val="0"/>
              </a:spcAft>
              <a:buNone/>
            </a:pPr>
            <a:r>
              <a:t/>
            </a:r>
            <a:endParaRPr>
              <a:solidFill>
                <a:srgbClr val="31394D"/>
              </a:solidFill>
            </a:endParaRPr>
          </a:p>
          <a:p>
            <a:pPr indent="0" lvl="0" marL="457200" rtl="0" algn="l">
              <a:lnSpc>
                <a:spcPct val="115000"/>
              </a:lnSpc>
              <a:spcBef>
                <a:spcPts val="0"/>
              </a:spcBef>
              <a:spcAft>
                <a:spcPts val="0"/>
              </a:spcAft>
              <a:buNone/>
            </a:pPr>
            <a:r>
              <a:t/>
            </a:r>
            <a:endParaRPr b="1">
              <a:solidFill>
                <a:srgbClr val="31394D"/>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57a5acd1e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7a5acd1e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44b67db86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44b67db86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ac342795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ac342795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2ba8cb53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2ba8cb53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936475" y="309725"/>
            <a:ext cx="4135800" cy="24432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2" name="Google Shape;12;p2"/>
          <p:cNvSpPr txBox="1"/>
          <p:nvPr>
            <p:ph idx="1" type="subTitle"/>
          </p:nvPr>
        </p:nvSpPr>
        <p:spPr>
          <a:xfrm>
            <a:off x="4936475" y="2789125"/>
            <a:ext cx="36762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3" name="Google Shape;13;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b="6812" l="0" r="0" t="0"/>
          <a:stretch/>
        </p:blipFill>
        <p:spPr>
          <a:xfrm>
            <a:off x="-324450" y="0"/>
            <a:ext cx="5024952" cy="51435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000000"/>
              </a:buClr>
              <a:buSzPts val="1800"/>
              <a:buChar char="●"/>
              <a:defRPr>
                <a:solidFill>
                  <a:srgbClr val="000000"/>
                </a:solidFill>
              </a:defRPr>
            </a:lvl1pPr>
            <a:lvl2pPr indent="-317500" lvl="1" marL="914400" algn="ctr">
              <a:spcBef>
                <a:spcPts val="1600"/>
              </a:spcBef>
              <a:spcAft>
                <a:spcPts val="0"/>
              </a:spcAft>
              <a:buClr>
                <a:srgbClr val="000000"/>
              </a:buClr>
              <a:buSzPts val="1400"/>
              <a:buChar char="○"/>
              <a:defRPr>
                <a:solidFill>
                  <a:srgbClr val="000000"/>
                </a:solidFill>
              </a:defRPr>
            </a:lvl2pPr>
            <a:lvl3pPr indent="-317500" lvl="2" marL="1371600" algn="ctr">
              <a:spcBef>
                <a:spcPts val="1600"/>
              </a:spcBef>
              <a:spcAft>
                <a:spcPts val="0"/>
              </a:spcAft>
              <a:buClr>
                <a:srgbClr val="000000"/>
              </a:buClr>
              <a:buSzPts val="1400"/>
              <a:buChar char="■"/>
              <a:defRPr>
                <a:solidFill>
                  <a:srgbClr val="000000"/>
                </a:solidFill>
              </a:defRPr>
            </a:lvl3pPr>
            <a:lvl4pPr indent="-317500" lvl="3" marL="1828800" algn="ctr">
              <a:spcBef>
                <a:spcPts val="1600"/>
              </a:spcBef>
              <a:spcAft>
                <a:spcPts val="0"/>
              </a:spcAft>
              <a:buClr>
                <a:srgbClr val="000000"/>
              </a:buClr>
              <a:buSzPts val="1400"/>
              <a:buChar char="●"/>
              <a:defRPr>
                <a:solidFill>
                  <a:srgbClr val="000000"/>
                </a:solidFill>
              </a:defRPr>
            </a:lvl4pPr>
            <a:lvl5pPr indent="-317500" lvl="4" marL="2286000" algn="ctr">
              <a:spcBef>
                <a:spcPts val="1600"/>
              </a:spcBef>
              <a:spcAft>
                <a:spcPts val="0"/>
              </a:spcAft>
              <a:buClr>
                <a:srgbClr val="000000"/>
              </a:buClr>
              <a:buSzPts val="1400"/>
              <a:buChar char="○"/>
              <a:defRPr>
                <a:solidFill>
                  <a:srgbClr val="000000"/>
                </a:solidFill>
              </a:defRPr>
            </a:lvl5pPr>
            <a:lvl6pPr indent="-317500" lvl="5" marL="2743200" algn="ctr">
              <a:spcBef>
                <a:spcPts val="1600"/>
              </a:spcBef>
              <a:spcAft>
                <a:spcPts val="0"/>
              </a:spcAft>
              <a:buClr>
                <a:srgbClr val="000000"/>
              </a:buClr>
              <a:buSzPts val="1400"/>
              <a:buChar char="■"/>
              <a:defRPr>
                <a:solidFill>
                  <a:srgbClr val="000000"/>
                </a:solidFill>
              </a:defRPr>
            </a:lvl6pPr>
            <a:lvl7pPr indent="-317500" lvl="6" marL="3200400" algn="ctr">
              <a:spcBef>
                <a:spcPts val="1600"/>
              </a:spcBef>
              <a:spcAft>
                <a:spcPts val="0"/>
              </a:spcAft>
              <a:buClr>
                <a:srgbClr val="000000"/>
              </a:buClr>
              <a:buSzPts val="1400"/>
              <a:buChar char="●"/>
              <a:defRPr>
                <a:solidFill>
                  <a:srgbClr val="000000"/>
                </a:solidFill>
              </a:defRPr>
            </a:lvl7pPr>
            <a:lvl8pPr indent="-317500" lvl="7" marL="3657600" algn="ctr">
              <a:spcBef>
                <a:spcPts val="1600"/>
              </a:spcBef>
              <a:spcAft>
                <a:spcPts val="0"/>
              </a:spcAft>
              <a:buClr>
                <a:srgbClr val="000000"/>
              </a:buClr>
              <a:buSzPts val="1400"/>
              <a:buChar char="○"/>
              <a:defRPr>
                <a:solidFill>
                  <a:srgbClr val="000000"/>
                </a:solidFill>
              </a:defRPr>
            </a:lvl8pPr>
            <a:lvl9pPr indent="-317500" lvl="8" marL="4114800" algn="ctr">
              <a:spcBef>
                <a:spcPts val="1600"/>
              </a:spcBef>
              <a:spcAft>
                <a:spcPts val="1600"/>
              </a:spcAft>
              <a:buClr>
                <a:srgbClr val="000000"/>
              </a:buClr>
              <a:buSzPts val="1400"/>
              <a:buChar char="■"/>
              <a:defRPr>
                <a:solidFill>
                  <a:srgbClr val="000000"/>
                </a:solidFill>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CC0000"/>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CC0000"/>
        </a:solidFill>
      </p:bgPr>
    </p:bg>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589700" y="1254925"/>
            <a:ext cx="43479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00000"/>
              </a:buClr>
              <a:buSzPts val="1800"/>
              <a:buChar char="●"/>
              <a:defRPr>
                <a:solidFill>
                  <a:srgbClr val="000000"/>
                </a:solidFill>
              </a:defRPr>
            </a:lvl1pPr>
            <a:lvl2pPr indent="-317500" lvl="1" marL="914400">
              <a:spcBef>
                <a:spcPts val="1600"/>
              </a:spcBef>
              <a:spcAft>
                <a:spcPts val="0"/>
              </a:spcAft>
              <a:buClr>
                <a:srgbClr val="000000"/>
              </a:buClr>
              <a:buSzPts val="1400"/>
              <a:buChar char="○"/>
              <a:defRPr>
                <a:solidFill>
                  <a:srgbClr val="000000"/>
                </a:solidFill>
              </a:defRPr>
            </a:lvl2pPr>
            <a:lvl3pPr indent="-317500" lvl="2" marL="1371600">
              <a:spcBef>
                <a:spcPts val="1600"/>
              </a:spcBef>
              <a:spcAft>
                <a:spcPts val="0"/>
              </a:spcAft>
              <a:buClr>
                <a:srgbClr val="000000"/>
              </a:buClr>
              <a:buSzPts val="1400"/>
              <a:buChar char="■"/>
              <a:defRPr>
                <a:solidFill>
                  <a:srgbClr val="000000"/>
                </a:solidFill>
              </a:defRPr>
            </a:lvl3pPr>
            <a:lvl4pPr indent="-317500" lvl="3" marL="1828800">
              <a:spcBef>
                <a:spcPts val="1600"/>
              </a:spcBef>
              <a:spcAft>
                <a:spcPts val="0"/>
              </a:spcAft>
              <a:buClr>
                <a:srgbClr val="000000"/>
              </a:buClr>
              <a:buSzPts val="1400"/>
              <a:buChar char="●"/>
              <a:defRPr>
                <a:solidFill>
                  <a:srgbClr val="000000"/>
                </a:solidFill>
              </a:defRPr>
            </a:lvl4pPr>
            <a:lvl5pPr indent="-317500" lvl="4" marL="2286000">
              <a:spcBef>
                <a:spcPts val="1600"/>
              </a:spcBef>
              <a:spcAft>
                <a:spcPts val="0"/>
              </a:spcAft>
              <a:buClr>
                <a:srgbClr val="000000"/>
              </a:buClr>
              <a:buSzPts val="1400"/>
              <a:buChar char="○"/>
              <a:defRPr>
                <a:solidFill>
                  <a:srgbClr val="000000"/>
                </a:solidFill>
              </a:defRPr>
            </a:lvl5pPr>
            <a:lvl6pPr indent="-317500" lvl="5" marL="2743200">
              <a:spcBef>
                <a:spcPts val="1600"/>
              </a:spcBef>
              <a:spcAft>
                <a:spcPts val="0"/>
              </a:spcAft>
              <a:buClr>
                <a:srgbClr val="000000"/>
              </a:buClr>
              <a:buSzPts val="1400"/>
              <a:buChar char="■"/>
              <a:defRPr>
                <a:solidFill>
                  <a:srgbClr val="000000"/>
                </a:solidFill>
              </a:defRPr>
            </a:lvl6pPr>
            <a:lvl7pPr indent="-317500" lvl="6" marL="3200400">
              <a:spcBef>
                <a:spcPts val="1600"/>
              </a:spcBef>
              <a:spcAft>
                <a:spcPts val="0"/>
              </a:spcAft>
              <a:buClr>
                <a:srgbClr val="000000"/>
              </a:buClr>
              <a:buSzPts val="1400"/>
              <a:buChar char="●"/>
              <a:defRPr>
                <a:solidFill>
                  <a:srgbClr val="000000"/>
                </a:solidFill>
              </a:defRPr>
            </a:lvl7pPr>
            <a:lvl8pPr indent="-317500" lvl="7" marL="3657600">
              <a:spcBef>
                <a:spcPts val="1600"/>
              </a:spcBef>
              <a:spcAft>
                <a:spcPts val="0"/>
              </a:spcAft>
              <a:buClr>
                <a:srgbClr val="000000"/>
              </a:buClr>
              <a:buSzPts val="1400"/>
              <a:buChar char="○"/>
              <a:defRPr>
                <a:solidFill>
                  <a:srgbClr val="000000"/>
                </a:solidFill>
              </a:defRPr>
            </a:lvl8pPr>
            <a:lvl9pPr indent="-317500" lvl="8" marL="4114800">
              <a:spcBef>
                <a:spcPts val="1600"/>
              </a:spcBef>
              <a:spcAft>
                <a:spcPts val="1600"/>
              </a:spcAft>
              <a:buClr>
                <a:srgbClr val="000000"/>
              </a:buClr>
              <a:buSzPts val="1400"/>
              <a:buChar char="■"/>
              <a:defRPr>
                <a:solidFill>
                  <a:srgbClr val="000000"/>
                </a:solidFill>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rgbClr val="CC0000"/>
        </a:solidFill>
      </p:bgPr>
    </p:bg>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589700" y="1254925"/>
            <a:ext cx="43479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00"/>
              </a:buClr>
              <a:buSzPts val="1400"/>
              <a:buChar char="●"/>
              <a:defRPr sz="1400">
                <a:solidFill>
                  <a:srgbClr val="000000"/>
                </a:solidFill>
              </a:defRPr>
            </a:lvl1pPr>
            <a:lvl2pPr indent="-304800" lvl="1" marL="914400">
              <a:spcBef>
                <a:spcPts val="1600"/>
              </a:spcBef>
              <a:spcAft>
                <a:spcPts val="0"/>
              </a:spcAft>
              <a:buClr>
                <a:srgbClr val="000000"/>
              </a:buClr>
              <a:buSzPts val="1200"/>
              <a:buChar char="○"/>
              <a:defRPr sz="1200">
                <a:solidFill>
                  <a:srgbClr val="000000"/>
                </a:solidFill>
              </a:defRPr>
            </a:lvl2pPr>
            <a:lvl3pPr indent="-304800" lvl="2" marL="1371600">
              <a:spcBef>
                <a:spcPts val="1600"/>
              </a:spcBef>
              <a:spcAft>
                <a:spcPts val="0"/>
              </a:spcAft>
              <a:buClr>
                <a:srgbClr val="000000"/>
              </a:buClr>
              <a:buSzPts val="1200"/>
              <a:buChar char="■"/>
              <a:defRPr sz="1200">
                <a:solidFill>
                  <a:srgbClr val="000000"/>
                </a:solidFill>
              </a:defRPr>
            </a:lvl3pPr>
            <a:lvl4pPr indent="-304800" lvl="3" marL="1828800">
              <a:spcBef>
                <a:spcPts val="1600"/>
              </a:spcBef>
              <a:spcAft>
                <a:spcPts val="0"/>
              </a:spcAft>
              <a:buClr>
                <a:srgbClr val="000000"/>
              </a:buClr>
              <a:buSzPts val="1200"/>
              <a:buChar char="●"/>
              <a:defRPr sz="1200">
                <a:solidFill>
                  <a:srgbClr val="000000"/>
                </a:solidFill>
              </a:defRPr>
            </a:lvl4pPr>
            <a:lvl5pPr indent="-304800" lvl="4" marL="2286000">
              <a:spcBef>
                <a:spcPts val="1600"/>
              </a:spcBef>
              <a:spcAft>
                <a:spcPts val="0"/>
              </a:spcAft>
              <a:buClr>
                <a:srgbClr val="000000"/>
              </a:buClr>
              <a:buSzPts val="1200"/>
              <a:buChar char="○"/>
              <a:defRPr sz="1200">
                <a:solidFill>
                  <a:srgbClr val="000000"/>
                </a:solidFill>
              </a:defRPr>
            </a:lvl5pPr>
            <a:lvl6pPr indent="-304800" lvl="5" marL="2743200">
              <a:spcBef>
                <a:spcPts val="1600"/>
              </a:spcBef>
              <a:spcAft>
                <a:spcPts val="0"/>
              </a:spcAft>
              <a:buClr>
                <a:srgbClr val="000000"/>
              </a:buClr>
              <a:buSzPts val="1200"/>
              <a:buChar char="■"/>
              <a:defRPr sz="1200">
                <a:solidFill>
                  <a:srgbClr val="000000"/>
                </a:solidFill>
              </a:defRPr>
            </a:lvl6pPr>
            <a:lvl7pPr indent="-304800" lvl="6" marL="3200400">
              <a:spcBef>
                <a:spcPts val="1600"/>
              </a:spcBef>
              <a:spcAft>
                <a:spcPts val="0"/>
              </a:spcAft>
              <a:buClr>
                <a:srgbClr val="000000"/>
              </a:buClr>
              <a:buSzPts val="1200"/>
              <a:buChar char="●"/>
              <a:defRPr sz="1200">
                <a:solidFill>
                  <a:srgbClr val="000000"/>
                </a:solidFill>
              </a:defRPr>
            </a:lvl7pPr>
            <a:lvl8pPr indent="-304800" lvl="7" marL="3657600">
              <a:spcBef>
                <a:spcPts val="1600"/>
              </a:spcBef>
              <a:spcAft>
                <a:spcPts val="0"/>
              </a:spcAft>
              <a:buClr>
                <a:srgbClr val="000000"/>
              </a:buClr>
              <a:buSzPts val="1200"/>
              <a:buChar char="○"/>
              <a:defRPr sz="1200">
                <a:solidFill>
                  <a:srgbClr val="000000"/>
                </a:solidFill>
              </a:defRPr>
            </a:lvl8pPr>
            <a:lvl9pPr indent="-304800" lvl="8" marL="4114800">
              <a:spcBef>
                <a:spcPts val="1600"/>
              </a:spcBef>
              <a:spcAft>
                <a:spcPts val="1600"/>
              </a:spcAft>
              <a:buClr>
                <a:srgbClr val="000000"/>
              </a:buClr>
              <a:buSzPts val="1200"/>
              <a:buChar char="■"/>
              <a:defRPr sz="1200">
                <a:solidFill>
                  <a:srgbClr val="000000"/>
                </a:solidFill>
              </a:defRPr>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00"/>
              </a:buClr>
              <a:buSzPts val="1400"/>
              <a:buChar char="●"/>
              <a:defRPr sz="1400">
                <a:solidFill>
                  <a:srgbClr val="000000"/>
                </a:solidFill>
              </a:defRPr>
            </a:lvl1pPr>
            <a:lvl2pPr indent="-304800" lvl="1" marL="914400">
              <a:spcBef>
                <a:spcPts val="1600"/>
              </a:spcBef>
              <a:spcAft>
                <a:spcPts val="0"/>
              </a:spcAft>
              <a:buClr>
                <a:srgbClr val="000000"/>
              </a:buClr>
              <a:buSzPts val="1200"/>
              <a:buChar char="○"/>
              <a:defRPr sz="1200">
                <a:solidFill>
                  <a:srgbClr val="000000"/>
                </a:solidFill>
              </a:defRPr>
            </a:lvl2pPr>
            <a:lvl3pPr indent="-304800" lvl="2" marL="1371600">
              <a:spcBef>
                <a:spcPts val="1600"/>
              </a:spcBef>
              <a:spcAft>
                <a:spcPts val="0"/>
              </a:spcAft>
              <a:buClr>
                <a:srgbClr val="000000"/>
              </a:buClr>
              <a:buSzPts val="1200"/>
              <a:buChar char="■"/>
              <a:defRPr sz="1200">
                <a:solidFill>
                  <a:srgbClr val="000000"/>
                </a:solidFill>
              </a:defRPr>
            </a:lvl3pPr>
            <a:lvl4pPr indent="-304800" lvl="3" marL="1828800">
              <a:spcBef>
                <a:spcPts val="1600"/>
              </a:spcBef>
              <a:spcAft>
                <a:spcPts val="0"/>
              </a:spcAft>
              <a:buClr>
                <a:srgbClr val="000000"/>
              </a:buClr>
              <a:buSzPts val="1200"/>
              <a:buChar char="●"/>
              <a:defRPr sz="1200">
                <a:solidFill>
                  <a:srgbClr val="000000"/>
                </a:solidFill>
              </a:defRPr>
            </a:lvl4pPr>
            <a:lvl5pPr indent="-304800" lvl="4" marL="2286000">
              <a:spcBef>
                <a:spcPts val="1600"/>
              </a:spcBef>
              <a:spcAft>
                <a:spcPts val="0"/>
              </a:spcAft>
              <a:buClr>
                <a:srgbClr val="000000"/>
              </a:buClr>
              <a:buSzPts val="1200"/>
              <a:buChar char="○"/>
              <a:defRPr sz="1200">
                <a:solidFill>
                  <a:srgbClr val="000000"/>
                </a:solidFill>
              </a:defRPr>
            </a:lvl5pPr>
            <a:lvl6pPr indent="-304800" lvl="5" marL="2743200">
              <a:spcBef>
                <a:spcPts val="1600"/>
              </a:spcBef>
              <a:spcAft>
                <a:spcPts val="0"/>
              </a:spcAft>
              <a:buClr>
                <a:srgbClr val="000000"/>
              </a:buClr>
              <a:buSzPts val="1200"/>
              <a:buChar char="■"/>
              <a:defRPr sz="1200">
                <a:solidFill>
                  <a:srgbClr val="000000"/>
                </a:solidFill>
              </a:defRPr>
            </a:lvl6pPr>
            <a:lvl7pPr indent="-304800" lvl="6" marL="3200400">
              <a:spcBef>
                <a:spcPts val="1600"/>
              </a:spcBef>
              <a:spcAft>
                <a:spcPts val="0"/>
              </a:spcAft>
              <a:buClr>
                <a:srgbClr val="000000"/>
              </a:buClr>
              <a:buSzPts val="1200"/>
              <a:buChar char="●"/>
              <a:defRPr sz="1200">
                <a:solidFill>
                  <a:srgbClr val="000000"/>
                </a:solidFill>
              </a:defRPr>
            </a:lvl7pPr>
            <a:lvl8pPr indent="-304800" lvl="7" marL="3657600">
              <a:spcBef>
                <a:spcPts val="1600"/>
              </a:spcBef>
              <a:spcAft>
                <a:spcPts val="0"/>
              </a:spcAft>
              <a:buClr>
                <a:srgbClr val="000000"/>
              </a:buClr>
              <a:buSzPts val="1200"/>
              <a:buChar char="○"/>
              <a:defRPr sz="1200">
                <a:solidFill>
                  <a:srgbClr val="000000"/>
                </a:solidFill>
              </a:defRPr>
            </a:lvl8pPr>
            <a:lvl9pPr indent="-304800" lvl="8" marL="4114800">
              <a:spcBef>
                <a:spcPts val="1600"/>
              </a:spcBef>
              <a:spcAft>
                <a:spcPts val="1600"/>
              </a:spcAft>
              <a:buClr>
                <a:srgbClr val="000000"/>
              </a:buClr>
              <a:buSzPts val="1200"/>
              <a:buChar char="■"/>
              <a:defRPr sz="1200">
                <a:solidFill>
                  <a:srgbClr val="000000"/>
                </a:solidFill>
              </a:defRPr>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CC0000"/>
        </a:solidFill>
      </p:bgPr>
    </p:bg>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rgbClr val="CC0000"/>
        </a:solidFill>
      </p:bgPr>
    </p:bg>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CC0000"/>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rgbClr val="CC0000"/>
        </a:solidFill>
      </p:bgPr>
    </p:bg>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rgbClr val="CC0000"/>
        </a:solidFill>
      </p:bgPr>
    </p:bg>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CC00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9700" y="1254925"/>
            <a:ext cx="43479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Merriweather"/>
              <a:buNone/>
              <a:defRPr sz="3200">
                <a:solidFill>
                  <a:schemeClr val="lt1"/>
                </a:solidFill>
                <a:latin typeface="Merriweather"/>
                <a:ea typeface="Merriweather"/>
                <a:cs typeface="Merriweather"/>
                <a:sym typeface="Merriweather"/>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FFFFFF"/>
              </a:buClr>
              <a:buSzPts val="1800"/>
              <a:buFont typeface="Roboto"/>
              <a:buChar char="●"/>
              <a:defRPr sz="1800">
                <a:solidFill>
                  <a:srgbClr val="FFFFFF"/>
                </a:solidFill>
                <a:latin typeface="Roboto"/>
                <a:ea typeface="Roboto"/>
                <a:cs typeface="Roboto"/>
                <a:sym typeface="Roboto"/>
              </a:defRPr>
            </a:lvl1pPr>
            <a:lvl2pPr indent="-317500" lvl="1" marL="9144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2pPr>
            <a:lvl3pPr indent="-317500" lvl="2" marL="13716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3pPr>
            <a:lvl4pPr indent="-317500" lvl="3" marL="18288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4pPr>
            <a:lvl5pPr indent="-317500" lvl="4" marL="22860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5pPr>
            <a:lvl6pPr indent="-317500" lvl="5" marL="27432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6pPr>
            <a:lvl7pPr indent="-317500" lvl="6" marL="32004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7pPr>
            <a:lvl8pPr indent="-317500" lvl="7" marL="36576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8pPr>
            <a:lvl9pPr indent="-317500" lvl="8" marL="4114800">
              <a:lnSpc>
                <a:spcPct val="115000"/>
              </a:lnSpc>
              <a:spcBef>
                <a:spcPts val="1600"/>
              </a:spcBef>
              <a:spcAft>
                <a:spcPts val="1600"/>
              </a:spcAft>
              <a:buClr>
                <a:srgbClr val="FFFFFF"/>
              </a:buClr>
              <a:buSzPts val="1400"/>
              <a:buFont typeface="Roboto"/>
              <a:buChar char="■"/>
              <a:defRPr>
                <a:solidFill>
                  <a:srgbClr val="FFFFFF"/>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mealexchange.com" TargetMode="External"/><Relationship Id="rId4" Type="http://schemas.openxmlformats.org/officeDocument/2006/relationships/hyperlink" Target="https://doi.org/10.1080/19320248.2017.139336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doi.org/10.1080/19320248.2017.139336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4760800" y="1572200"/>
            <a:ext cx="4255500" cy="206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Campus Food Bank</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2400"/>
              <a:t>Cory Rianson</a:t>
            </a:r>
            <a:endParaRPr sz="2400"/>
          </a:p>
          <a:p>
            <a:pPr indent="0" lvl="0" marL="0" rtl="0" algn="l">
              <a:spcBef>
                <a:spcPts val="0"/>
              </a:spcBef>
              <a:spcAft>
                <a:spcPts val="0"/>
              </a:spcAft>
              <a:buNone/>
            </a:pPr>
            <a:r>
              <a:rPr lang="en" sz="1800"/>
              <a:t>Executive Director</a:t>
            </a:r>
            <a:endParaRPr sz="1800"/>
          </a:p>
          <a:p>
            <a:pPr indent="0" lvl="0" marL="0" rtl="0" algn="l">
              <a:spcBef>
                <a:spcPts val="0"/>
              </a:spcBef>
              <a:spcAft>
                <a:spcPts val="0"/>
              </a:spcAft>
              <a:buNone/>
            </a:pPr>
            <a:r>
              <a:rPr lang="en" sz="1800"/>
              <a:t>ed@campusfoodbank.com</a:t>
            </a:r>
            <a:endParaRPr sz="18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68" name="Google Shape;68;p13"/>
          <p:cNvSpPr/>
          <p:nvPr/>
        </p:nvSpPr>
        <p:spPr>
          <a:xfrm>
            <a:off x="6591300" y="3638400"/>
            <a:ext cx="2552700" cy="15051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nvSpPr>
        <p:spPr>
          <a:xfrm>
            <a:off x="4760800" y="4461600"/>
            <a:ext cx="4255500" cy="43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700">
              <a:solidFill>
                <a:srgbClr val="FFFFFF"/>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nvSpPr>
        <p:spPr>
          <a:xfrm>
            <a:off x="0" y="0"/>
            <a:ext cx="8949000" cy="10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lt1"/>
                </a:solidFill>
                <a:latin typeface="Merriweather"/>
                <a:ea typeface="Merriweather"/>
                <a:cs typeface="Merriweather"/>
                <a:sym typeface="Merriweather"/>
              </a:rPr>
              <a:t>Who the CFB helps: </a:t>
            </a:r>
            <a:r>
              <a:rPr lang="en" sz="3200">
                <a:solidFill>
                  <a:schemeClr val="lt1"/>
                </a:solidFill>
                <a:latin typeface="Merriweather"/>
                <a:ea typeface="Merriweather"/>
                <a:cs typeface="Merriweather"/>
                <a:sym typeface="Merriweather"/>
              </a:rPr>
              <a:t>Age of Individuals Assisted in Winter 2021</a:t>
            </a:r>
            <a:endParaRPr b="1" sz="1100"/>
          </a:p>
          <a:p>
            <a:pPr indent="0" lvl="0" marL="0" rtl="0" algn="l">
              <a:spcBef>
                <a:spcPts val="0"/>
              </a:spcBef>
              <a:spcAft>
                <a:spcPts val="0"/>
              </a:spcAft>
              <a:buNone/>
            </a:pPr>
            <a:r>
              <a:t/>
            </a:r>
            <a:endParaRPr sz="3200">
              <a:solidFill>
                <a:schemeClr val="lt1"/>
              </a:solidFill>
              <a:latin typeface="Merriweather"/>
              <a:ea typeface="Merriweather"/>
              <a:cs typeface="Merriweather"/>
              <a:sym typeface="Merriweather"/>
            </a:endParaRPr>
          </a:p>
        </p:txBody>
      </p:sp>
      <p:pic>
        <p:nvPicPr>
          <p:cNvPr id="125" name="Google Shape;125;p22"/>
          <p:cNvPicPr preferRelativeResize="0"/>
          <p:nvPr/>
        </p:nvPicPr>
        <p:blipFill>
          <a:blip r:embed="rId3">
            <a:alphaModFix/>
          </a:blip>
          <a:stretch>
            <a:fillRect/>
          </a:stretch>
        </p:blipFill>
        <p:spPr>
          <a:xfrm>
            <a:off x="1972850" y="1197200"/>
            <a:ext cx="5198301" cy="3826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nvSpPr>
        <p:spPr>
          <a:xfrm>
            <a:off x="0" y="0"/>
            <a:ext cx="5646600" cy="10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lt1"/>
                </a:solidFill>
                <a:latin typeface="Merriweather"/>
                <a:ea typeface="Merriweather"/>
                <a:cs typeface="Merriweather"/>
                <a:sym typeface="Merriweather"/>
              </a:rPr>
              <a:t>Student Status Winter 2021</a:t>
            </a:r>
            <a:endParaRPr sz="3200">
              <a:solidFill>
                <a:schemeClr val="lt1"/>
              </a:solidFill>
              <a:latin typeface="Merriweather"/>
              <a:ea typeface="Merriweather"/>
              <a:cs typeface="Merriweather"/>
              <a:sym typeface="Merriweather"/>
            </a:endParaRPr>
          </a:p>
        </p:txBody>
      </p:sp>
      <p:graphicFrame>
        <p:nvGraphicFramePr>
          <p:cNvPr id="131" name="Google Shape;131;p23"/>
          <p:cNvGraphicFramePr/>
          <p:nvPr/>
        </p:nvGraphicFramePr>
        <p:xfrm>
          <a:off x="1706525" y="765050"/>
          <a:ext cx="3000000" cy="3000000"/>
        </p:xfrm>
        <a:graphic>
          <a:graphicData uri="http://schemas.openxmlformats.org/drawingml/2006/table">
            <a:tbl>
              <a:tblPr>
                <a:noFill/>
                <a:tableStyleId>{1C5672E0-6254-4FAD-BB7C-B71EB91D2F9E}</a:tableStyleId>
              </a:tblPr>
              <a:tblGrid>
                <a:gridCol w="2096100"/>
                <a:gridCol w="956075"/>
                <a:gridCol w="1374375"/>
                <a:gridCol w="1165225"/>
              </a:tblGrid>
              <a:tr h="351700">
                <a:tc>
                  <a:txBody>
                    <a:bodyPr/>
                    <a:lstStyle/>
                    <a:p>
                      <a:pPr indent="0" lvl="0" marL="0" marR="0" rtl="0" algn="r">
                        <a:lnSpc>
                          <a:spcPct val="115000"/>
                        </a:lnSpc>
                        <a:spcBef>
                          <a:spcPts val="0"/>
                        </a:spcBef>
                        <a:spcAft>
                          <a:spcPts val="0"/>
                        </a:spcAft>
                        <a:buNone/>
                      </a:pPr>
                      <a:r>
                        <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 of Total Usage</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solidFill>
                            <a:schemeClr val="lt1"/>
                          </a:solidFill>
                        </a:rPr>
                        <a:t>% of Total Usage</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51700">
                <a:tc>
                  <a:txBody>
                    <a:bodyPr/>
                    <a:lstStyle/>
                    <a:p>
                      <a:pPr indent="0" lvl="0" marL="0" marR="0" rtl="0" algn="r">
                        <a:lnSpc>
                          <a:spcPct val="115000"/>
                        </a:lnSpc>
                        <a:spcBef>
                          <a:spcPts val="0"/>
                        </a:spcBef>
                        <a:spcAft>
                          <a:spcPts val="0"/>
                        </a:spcAft>
                        <a:buNone/>
                      </a:pPr>
                      <a:r>
                        <a:rPr lang="en" sz="1200">
                          <a:solidFill>
                            <a:srgbClr val="FFFFFF"/>
                          </a:solidFill>
                        </a:rPr>
                        <a:t>Undergraduate Students</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36%</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Arts</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7%</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51700">
                <a:tc>
                  <a:txBody>
                    <a:bodyPr/>
                    <a:lstStyle/>
                    <a:p>
                      <a:pPr indent="0" lvl="0" marL="0" marR="0" rtl="0" algn="r">
                        <a:lnSpc>
                          <a:spcPct val="115000"/>
                        </a:lnSpc>
                        <a:spcBef>
                          <a:spcPts val="0"/>
                        </a:spcBef>
                        <a:spcAft>
                          <a:spcPts val="0"/>
                        </a:spcAft>
                        <a:buNone/>
                      </a:pPr>
                      <a:r>
                        <a:rPr lang="en" sz="1200">
                          <a:solidFill>
                            <a:srgbClr val="FFFFFF"/>
                          </a:solidFill>
                        </a:rPr>
                        <a:t>Graduate Students</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56%</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Education</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7%</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51700">
                <a:tc>
                  <a:txBody>
                    <a:bodyPr/>
                    <a:lstStyle/>
                    <a:p>
                      <a:pPr indent="0" lvl="0" marL="0" marR="0" rtl="0" algn="r">
                        <a:lnSpc>
                          <a:spcPct val="115000"/>
                        </a:lnSpc>
                        <a:spcBef>
                          <a:spcPts val="0"/>
                        </a:spcBef>
                        <a:spcAft>
                          <a:spcPts val="0"/>
                        </a:spcAft>
                        <a:buNone/>
                      </a:pPr>
                      <a:r>
                        <a:rPr lang="en" sz="1200">
                          <a:solidFill>
                            <a:srgbClr val="FFFFFF"/>
                          </a:solidFill>
                        </a:rPr>
                        <a:t>International Students</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66%</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Nursing</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7%</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51700">
                <a:tc>
                  <a:txBody>
                    <a:bodyPr/>
                    <a:lstStyle/>
                    <a:p>
                      <a:pPr indent="0" lvl="0" marL="0" marR="0" rtl="0" algn="r">
                        <a:lnSpc>
                          <a:spcPct val="115000"/>
                        </a:lnSpc>
                        <a:spcBef>
                          <a:spcPts val="0"/>
                        </a:spcBef>
                        <a:spcAft>
                          <a:spcPts val="0"/>
                        </a:spcAft>
                        <a:buNone/>
                      </a:pPr>
                      <a:r>
                        <a:rPr lang="en" sz="1200">
                          <a:solidFill>
                            <a:srgbClr val="FFFFFF"/>
                          </a:solidFill>
                        </a:rPr>
                        <a:t>Domestic Students</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27%</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Medicine &amp; Dentistry</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4%</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51700">
                <a:tc>
                  <a:txBody>
                    <a:bodyPr/>
                    <a:lstStyle/>
                    <a:p>
                      <a:pPr indent="0" lvl="0" marL="0" marR="0" rtl="0" algn="r">
                        <a:lnSpc>
                          <a:spcPct val="115000"/>
                        </a:lnSpc>
                        <a:spcBef>
                          <a:spcPts val="0"/>
                        </a:spcBef>
                        <a:spcAft>
                          <a:spcPts val="0"/>
                        </a:spcAft>
                        <a:buNone/>
                      </a:pPr>
                      <a:r>
                        <a:rPr lang="en" sz="1200">
                          <a:solidFill>
                            <a:srgbClr val="FFFFFF"/>
                          </a:solidFill>
                        </a:rPr>
                        <a:t>Engineering</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23%</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Open Studies</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3%</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51700">
                <a:tc>
                  <a:txBody>
                    <a:bodyPr/>
                    <a:lstStyle/>
                    <a:p>
                      <a:pPr indent="0" lvl="0" marL="0" marR="0" rtl="0" algn="r">
                        <a:lnSpc>
                          <a:spcPct val="115000"/>
                        </a:lnSpc>
                        <a:spcBef>
                          <a:spcPts val="0"/>
                        </a:spcBef>
                        <a:spcAft>
                          <a:spcPts val="0"/>
                        </a:spcAft>
                        <a:buNone/>
                      </a:pPr>
                      <a:r>
                        <a:rPr lang="en" sz="1200">
                          <a:solidFill>
                            <a:srgbClr val="FFFFFF"/>
                          </a:solidFill>
                        </a:rPr>
                        <a:t>Sciences</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20%</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Native Studies</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2%</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51700">
                <a:tc>
                  <a:txBody>
                    <a:bodyPr/>
                    <a:lstStyle/>
                    <a:p>
                      <a:pPr indent="0" lvl="0" marL="0" marR="0" rtl="0" algn="r">
                        <a:lnSpc>
                          <a:spcPct val="115000"/>
                        </a:lnSpc>
                        <a:spcBef>
                          <a:spcPts val="0"/>
                        </a:spcBef>
                        <a:spcAft>
                          <a:spcPts val="0"/>
                        </a:spcAft>
                        <a:buNone/>
                      </a:pPr>
                      <a:r>
                        <a:rPr lang="en" sz="1200">
                          <a:solidFill>
                            <a:srgbClr val="FFFFFF"/>
                          </a:solidFill>
                        </a:rPr>
                        <a:t>ALES</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13%</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Business</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lang="en" sz="1200">
                          <a:solidFill>
                            <a:srgbClr val="FFFFFF"/>
                          </a:solidFill>
                        </a:rPr>
                        <a:t>2%</a:t>
                      </a:r>
                      <a:endParaRPr sz="1200">
                        <a:solidFill>
                          <a:srgbClr val="FFFFFF"/>
                        </a:solidFill>
                      </a:endParaRPr>
                    </a:p>
                  </a:txBody>
                  <a:tcPr marT="63500" marB="63500" marR="63500" marL="635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p:nvPr/>
        </p:nvSpPr>
        <p:spPr>
          <a:xfrm>
            <a:off x="2914175" y="619400"/>
            <a:ext cx="2334600" cy="1791000"/>
          </a:xfrm>
          <a:prstGeom prst="wedgeRoundRectCallout">
            <a:avLst>
              <a:gd fmla="val -24884" name="adj1"/>
              <a:gd fmla="val -78502" name="adj2"/>
              <a:gd fmla="val 0" name="adj3"/>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latin typeface="Roboto"/>
              <a:ea typeface="Roboto"/>
              <a:cs typeface="Roboto"/>
              <a:sym typeface="Roboto"/>
            </a:endParaRPr>
          </a:p>
          <a:p>
            <a:pPr indent="0" lvl="0" marL="0" rtl="0" algn="l">
              <a:lnSpc>
                <a:spcPct val="115000"/>
              </a:lnSpc>
              <a:spcBef>
                <a:spcPts val="1600"/>
              </a:spcBef>
              <a:spcAft>
                <a:spcPts val="1600"/>
              </a:spcAft>
              <a:buNone/>
            </a:pPr>
            <a:r>
              <a:rPr b="1" lang="en" sz="1300">
                <a:latin typeface="Merriweather"/>
                <a:ea typeface="Merriweather"/>
                <a:cs typeface="Merriweather"/>
                <a:sym typeface="Merriweather"/>
              </a:rPr>
              <a:t>I am taking care of my grandkids while back in school. My program funding has been delayed, so the food bank helps me feed my family. </a:t>
            </a:r>
            <a:endParaRPr b="1">
              <a:latin typeface="Merriweather"/>
              <a:ea typeface="Merriweather"/>
              <a:cs typeface="Merriweather"/>
              <a:sym typeface="Merriweather"/>
            </a:endParaRPr>
          </a:p>
        </p:txBody>
      </p:sp>
      <p:sp>
        <p:nvSpPr>
          <p:cNvPr id="137" name="Google Shape;137;p24"/>
          <p:cNvSpPr/>
          <p:nvPr/>
        </p:nvSpPr>
        <p:spPr>
          <a:xfrm>
            <a:off x="87450" y="1352600"/>
            <a:ext cx="2626200" cy="1419900"/>
          </a:xfrm>
          <a:prstGeom prst="wedgeRoundRectCallout">
            <a:avLst>
              <a:gd fmla="val -47839" name="adj1"/>
              <a:gd fmla="val 72469" name="adj2"/>
              <a:gd fmla="val 0" name="adj3"/>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300">
              <a:latin typeface="Merriweather"/>
              <a:ea typeface="Merriweather"/>
              <a:cs typeface="Merriweather"/>
              <a:sym typeface="Merriweather"/>
            </a:endParaRPr>
          </a:p>
          <a:p>
            <a:pPr indent="0" lvl="0" marL="0" rtl="0" algn="l">
              <a:lnSpc>
                <a:spcPct val="115000"/>
              </a:lnSpc>
              <a:spcBef>
                <a:spcPts val="1600"/>
              </a:spcBef>
              <a:spcAft>
                <a:spcPts val="1600"/>
              </a:spcAft>
              <a:buNone/>
            </a:pPr>
            <a:r>
              <a:rPr b="1" lang="en" sz="1300">
                <a:latin typeface="Merriweather"/>
                <a:ea typeface="Merriweather"/>
                <a:cs typeface="Merriweather"/>
                <a:sym typeface="Merriweather"/>
              </a:rPr>
              <a:t>The currency rate has dropped back home so my family is no longer able to help when my savings are running low.</a:t>
            </a:r>
            <a:endParaRPr b="1">
              <a:latin typeface="Merriweather"/>
              <a:ea typeface="Merriweather"/>
              <a:cs typeface="Merriweather"/>
              <a:sym typeface="Merriweather"/>
            </a:endParaRPr>
          </a:p>
        </p:txBody>
      </p:sp>
      <p:sp>
        <p:nvSpPr>
          <p:cNvPr id="138" name="Google Shape;138;p24"/>
          <p:cNvSpPr/>
          <p:nvPr/>
        </p:nvSpPr>
        <p:spPr>
          <a:xfrm>
            <a:off x="5482950" y="2847500"/>
            <a:ext cx="2939100" cy="1494900"/>
          </a:xfrm>
          <a:prstGeom prst="wedgeRoundRectCallout">
            <a:avLst>
              <a:gd fmla="val 58103" name="adj1"/>
              <a:gd fmla="val 92857" name="adj2"/>
              <a:gd fmla="val 0" name="adj3"/>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latin typeface="Roboto"/>
              <a:ea typeface="Roboto"/>
              <a:cs typeface="Roboto"/>
              <a:sym typeface="Roboto"/>
            </a:endParaRPr>
          </a:p>
          <a:p>
            <a:pPr indent="0" lvl="0" marL="0" rtl="0" algn="l">
              <a:lnSpc>
                <a:spcPct val="115000"/>
              </a:lnSpc>
              <a:spcBef>
                <a:spcPts val="1600"/>
              </a:spcBef>
              <a:spcAft>
                <a:spcPts val="0"/>
              </a:spcAft>
              <a:buNone/>
            </a:pPr>
            <a:r>
              <a:rPr b="1" lang="en" sz="1300">
                <a:latin typeface="Merriweather"/>
                <a:ea typeface="Merriweather"/>
                <a:cs typeface="Merriweather"/>
                <a:sym typeface="Merriweather"/>
              </a:rPr>
              <a:t>I am new to Alberta and I have difficulty finding low cost food options that fit my dietary restrictions. I am not used to the food options here yet.</a:t>
            </a:r>
            <a:endParaRPr b="1" sz="1300">
              <a:latin typeface="Merriweather"/>
              <a:ea typeface="Merriweather"/>
              <a:cs typeface="Merriweather"/>
              <a:sym typeface="Merriweather"/>
            </a:endParaRPr>
          </a:p>
          <a:p>
            <a:pPr indent="0" lvl="0" marL="0" rtl="0" algn="l">
              <a:lnSpc>
                <a:spcPct val="115000"/>
              </a:lnSpc>
              <a:spcBef>
                <a:spcPts val="1600"/>
              </a:spcBef>
              <a:spcAft>
                <a:spcPts val="1600"/>
              </a:spcAft>
              <a:buNone/>
            </a:pPr>
            <a:r>
              <a:t/>
            </a:r>
            <a:endParaRPr sz="1300">
              <a:latin typeface="Roboto"/>
              <a:ea typeface="Roboto"/>
              <a:cs typeface="Roboto"/>
              <a:sym typeface="Roboto"/>
            </a:endParaRPr>
          </a:p>
        </p:txBody>
      </p:sp>
      <p:sp>
        <p:nvSpPr>
          <p:cNvPr id="139" name="Google Shape;139;p24"/>
          <p:cNvSpPr/>
          <p:nvPr/>
        </p:nvSpPr>
        <p:spPr>
          <a:xfrm>
            <a:off x="668350" y="3176150"/>
            <a:ext cx="3903600" cy="1419900"/>
          </a:xfrm>
          <a:prstGeom prst="wedgeRoundRectCallout">
            <a:avLst>
              <a:gd fmla="val -43979" name="adj1"/>
              <a:gd fmla="val 74625" name="adj2"/>
              <a:gd fmla="val 0" name="adj3"/>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latin typeface="Merriweather"/>
              <a:ea typeface="Merriweather"/>
              <a:cs typeface="Merriweather"/>
              <a:sym typeface="Merriweather"/>
            </a:endParaRPr>
          </a:p>
          <a:p>
            <a:pPr indent="0" lvl="0" marL="0" rtl="0" algn="l">
              <a:lnSpc>
                <a:spcPct val="115000"/>
              </a:lnSpc>
              <a:spcBef>
                <a:spcPts val="1600"/>
              </a:spcBef>
              <a:spcAft>
                <a:spcPts val="0"/>
              </a:spcAft>
              <a:buNone/>
            </a:pPr>
            <a:r>
              <a:t/>
            </a:r>
            <a:endParaRPr b="1" sz="1300">
              <a:latin typeface="Merriweather"/>
              <a:ea typeface="Merriweather"/>
              <a:cs typeface="Merriweather"/>
              <a:sym typeface="Merriweather"/>
            </a:endParaRPr>
          </a:p>
          <a:p>
            <a:pPr indent="0" lvl="0" marL="0" rtl="0" algn="l">
              <a:lnSpc>
                <a:spcPct val="115000"/>
              </a:lnSpc>
              <a:spcBef>
                <a:spcPts val="1600"/>
              </a:spcBef>
              <a:spcAft>
                <a:spcPts val="0"/>
              </a:spcAft>
              <a:buNone/>
            </a:pPr>
            <a:r>
              <a:rPr b="1" lang="en" sz="1300">
                <a:latin typeface="Merriweather"/>
                <a:ea typeface="Merriweather"/>
                <a:cs typeface="Merriweather"/>
                <a:sym typeface="Merriweather"/>
              </a:rPr>
              <a:t>My student loans were delayed, and I have bills such as rent and tuition that have to be paid on time. Paying for food too is tough right now, so using the food bank is helping me afford it.</a:t>
            </a:r>
            <a:endParaRPr b="1" sz="1300">
              <a:latin typeface="Merriweather"/>
              <a:ea typeface="Merriweather"/>
              <a:cs typeface="Merriweather"/>
              <a:sym typeface="Merriweather"/>
            </a:endParaRPr>
          </a:p>
          <a:p>
            <a:pPr indent="0" lvl="0" marL="0" rtl="0" algn="l">
              <a:lnSpc>
                <a:spcPct val="115000"/>
              </a:lnSpc>
              <a:spcBef>
                <a:spcPts val="1600"/>
              </a:spcBef>
              <a:spcAft>
                <a:spcPts val="1600"/>
              </a:spcAft>
              <a:buNone/>
            </a:pPr>
            <a:r>
              <a:t/>
            </a:r>
            <a:endParaRPr b="1" sz="1300">
              <a:latin typeface="Merriweather"/>
              <a:ea typeface="Merriweather"/>
              <a:cs typeface="Merriweather"/>
              <a:sym typeface="Merriweather"/>
            </a:endParaRPr>
          </a:p>
        </p:txBody>
      </p:sp>
      <p:sp>
        <p:nvSpPr>
          <p:cNvPr id="140" name="Google Shape;140;p24"/>
          <p:cNvSpPr/>
          <p:nvPr/>
        </p:nvSpPr>
        <p:spPr>
          <a:xfrm>
            <a:off x="5559150" y="163075"/>
            <a:ext cx="3168900" cy="2113500"/>
          </a:xfrm>
          <a:prstGeom prst="wedgeRoundRectCallout">
            <a:avLst>
              <a:gd fmla="val 49387" name="adj1"/>
              <a:gd fmla="val 61912" name="adj2"/>
              <a:gd fmla="val 0" name="adj3"/>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300">
              <a:latin typeface="Roboto"/>
              <a:ea typeface="Roboto"/>
              <a:cs typeface="Roboto"/>
              <a:sym typeface="Roboto"/>
            </a:endParaRPr>
          </a:p>
          <a:p>
            <a:pPr indent="0" lvl="0" marL="0" rtl="0" algn="l">
              <a:lnSpc>
                <a:spcPct val="115000"/>
              </a:lnSpc>
              <a:spcBef>
                <a:spcPts val="1600"/>
              </a:spcBef>
              <a:spcAft>
                <a:spcPts val="0"/>
              </a:spcAft>
              <a:buNone/>
            </a:pPr>
            <a:r>
              <a:t/>
            </a:r>
            <a:endParaRPr sz="1300">
              <a:latin typeface="Roboto"/>
              <a:ea typeface="Roboto"/>
              <a:cs typeface="Roboto"/>
              <a:sym typeface="Roboto"/>
            </a:endParaRPr>
          </a:p>
          <a:p>
            <a:pPr indent="0" lvl="0" marL="0" rtl="0" algn="l">
              <a:lnSpc>
                <a:spcPct val="115000"/>
              </a:lnSpc>
              <a:spcBef>
                <a:spcPts val="1600"/>
              </a:spcBef>
              <a:spcAft>
                <a:spcPts val="0"/>
              </a:spcAft>
              <a:buNone/>
            </a:pPr>
            <a:r>
              <a:rPr b="1" lang="en" sz="1300">
                <a:latin typeface="Merriweather"/>
                <a:ea typeface="Merriweather"/>
                <a:cs typeface="Merriweather"/>
                <a:sym typeface="Merriweather"/>
              </a:rPr>
              <a:t>I am in school full-time and my spouse takes care of our three kids. My part-time income from my program doesn’t cover our living costs, so we rely on the Child Tax Benefit and occasional food hampers to cover gaps.</a:t>
            </a:r>
            <a:endParaRPr sz="1300">
              <a:latin typeface="Merriweather"/>
              <a:ea typeface="Merriweather"/>
              <a:cs typeface="Merriweather"/>
              <a:sym typeface="Merriweather"/>
            </a:endParaRPr>
          </a:p>
          <a:p>
            <a:pPr indent="0" lvl="0" marL="0" rtl="0" algn="l">
              <a:spcBef>
                <a:spcPts val="160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490250" y="488250"/>
            <a:ext cx="7968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FFFFFF"/>
                </a:solidFill>
              </a:rPr>
              <a:t>What is the Campus Food Bank Doing About Food Insecurity in Our Community?</a:t>
            </a:r>
            <a:endParaRPr sz="3000">
              <a:solidFill>
                <a:srgbClr val="FFFFFF"/>
              </a:solidFill>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582963" y="333700"/>
            <a:ext cx="43479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Hamper Program</a:t>
            </a:r>
            <a:endParaRPr/>
          </a:p>
        </p:txBody>
      </p:sp>
      <p:sp>
        <p:nvSpPr>
          <p:cNvPr id="151" name="Google Shape;151;p26"/>
          <p:cNvSpPr txBox="1"/>
          <p:nvPr>
            <p:ph idx="1" type="body"/>
          </p:nvPr>
        </p:nvSpPr>
        <p:spPr>
          <a:xfrm>
            <a:off x="0" y="1909675"/>
            <a:ext cx="6339000" cy="27102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Font typeface="Merriweather"/>
              <a:buChar char="●"/>
            </a:pPr>
            <a:r>
              <a:rPr lang="en" sz="2000">
                <a:latin typeface="Merriweather"/>
                <a:ea typeface="Merriweather"/>
                <a:cs typeface="Merriweather"/>
                <a:sym typeface="Merriweather"/>
              </a:rPr>
              <a:t>Non-perishables and perishables, available biweekly</a:t>
            </a:r>
            <a:endParaRPr sz="2000">
              <a:latin typeface="Merriweather"/>
              <a:ea typeface="Merriweather"/>
              <a:cs typeface="Merriweather"/>
              <a:sym typeface="Merriweather"/>
            </a:endParaRPr>
          </a:p>
          <a:p>
            <a:pPr indent="-355600" lvl="0" marL="457200" rtl="0" algn="l">
              <a:lnSpc>
                <a:spcPct val="150000"/>
              </a:lnSpc>
              <a:spcBef>
                <a:spcPts val="0"/>
              </a:spcBef>
              <a:spcAft>
                <a:spcPts val="0"/>
              </a:spcAft>
              <a:buSzPts val="2000"/>
              <a:buFont typeface="Merriweather"/>
              <a:buChar char="●"/>
            </a:pPr>
            <a:r>
              <a:rPr lang="en" sz="2000">
                <a:latin typeface="Merriweather"/>
                <a:ea typeface="Merriweather"/>
                <a:cs typeface="Merriweather"/>
                <a:sym typeface="Merriweather"/>
              </a:rPr>
              <a:t>Prioritize dietary restrictions and allergies</a:t>
            </a:r>
            <a:endParaRPr sz="2000">
              <a:latin typeface="Merriweather"/>
              <a:ea typeface="Merriweather"/>
              <a:cs typeface="Merriweather"/>
              <a:sym typeface="Merriweather"/>
            </a:endParaRPr>
          </a:p>
          <a:p>
            <a:pPr indent="-355600" lvl="0" marL="457200" rtl="0" algn="l">
              <a:lnSpc>
                <a:spcPct val="150000"/>
              </a:lnSpc>
              <a:spcBef>
                <a:spcPts val="0"/>
              </a:spcBef>
              <a:spcAft>
                <a:spcPts val="0"/>
              </a:spcAft>
              <a:buSzPts val="2000"/>
              <a:buFont typeface="Merriweather"/>
              <a:buChar char="●"/>
            </a:pPr>
            <a:r>
              <a:rPr lang="en" sz="2000">
                <a:latin typeface="Merriweather"/>
                <a:ea typeface="Merriweather"/>
                <a:cs typeface="Merriweather"/>
                <a:sym typeface="Merriweather"/>
              </a:rPr>
              <a:t>Supplementary, to cover basic items</a:t>
            </a:r>
            <a:endParaRPr sz="2000">
              <a:latin typeface="Merriweather"/>
              <a:ea typeface="Merriweather"/>
              <a:cs typeface="Merriweather"/>
              <a:sym typeface="Merriweather"/>
            </a:endParaRPr>
          </a:p>
          <a:p>
            <a:pPr indent="-355600" lvl="0" marL="457200" rtl="0" algn="l">
              <a:lnSpc>
                <a:spcPct val="150000"/>
              </a:lnSpc>
              <a:spcBef>
                <a:spcPts val="0"/>
              </a:spcBef>
              <a:spcAft>
                <a:spcPts val="0"/>
              </a:spcAft>
              <a:buSzPts val="2000"/>
              <a:buFont typeface="Merriweather"/>
              <a:buChar char="●"/>
            </a:pPr>
            <a:r>
              <a:rPr lang="en" sz="2000">
                <a:latin typeface="Merriweather"/>
                <a:ea typeface="Merriweather"/>
                <a:cs typeface="Merriweather"/>
                <a:sym typeface="Merriweather"/>
              </a:rPr>
              <a:t>2300 hampers last academic year </a:t>
            </a:r>
            <a:endParaRPr sz="2000">
              <a:latin typeface="Merriweather"/>
              <a:ea typeface="Merriweather"/>
              <a:cs typeface="Merriweather"/>
              <a:sym typeface="Merriweather"/>
            </a:endParaRPr>
          </a:p>
          <a:p>
            <a:pPr indent="-355600" lvl="0" marL="457200" rtl="0" algn="l">
              <a:lnSpc>
                <a:spcPct val="150000"/>
              </a:lnSpc>
              <a:spcBef>
                <a:spcPts val="0"/>
              </a:spcBef>
              <a:spcAft>
                <a:spcPts val="0"/>
              </a:spcAft>
              <a:buSzPts val="2000"/>
              <a:buFont typeface="Merriweather"/>
              <a:buChar char="●"/>
            </a:pPr>
            <a:r>
              <a:rPr lang="en" sz="2000">
                <a:latin typeface="Merriweather"/>
                <a:ea typeface="Merriweather"/>
                <a:cs typeface="Merriweather"/>
                <a:sym typeface="Merriweather"/>
              </a:rPr>
              <a:t>Received grant to purchase perishable items</a:t>
            </a:r>
            <a:endParaRPr sz="2000">
              <a:latin typeface="Merriweather"/>
              <a:ea typeface="Merriweather"/>
              <a:cs typeface="Merriweather"/>
              <a:sym typeface="Merriweather"/>
            </a:endParaRPr>
          </a:p>
          <a:p>
            <a:pPr indent="0" lvl="0" marL="457200" rtl="0" algn="l">
              <a:spcBef>
                <a:spcPts val="1600"/>
              </a:spcBef>
              <a:spcAft>
                <a:spcPts val="0"/>
              </a:spcAft>
              <a:buNone/>
            </a:pPr>
            <a:r>
              <a:t/>
            </a:r>
            <a:endParaRPr sz="2000">
              <a:latin typeface="Merriweather"/>
              <a:ea typeface="Merriweather"/>
              <a:cs typeface="Merriweather"/>
              <a:sym typeface="Merriweather"/>
            </a:endParaRPr>
          </a:p>
          <a:p>
            <a:pPr indent="0" lvl="0" marL="457200" rtl="0" algn="l">
              <a:spcBef>
                <a:spcPts val="1600"/>
              </a:spcBef>
              <a:spcAft>
                <a:spcPts val="0"/>
              </a:spcAft>
              <a:buNone/>
            </a:pPr>
            <a:r>
              <a:t/>
            </a:r>
            <a:endParaRPr sz="2000">
              <a:latin typeface="Merriweather"/>
              <a:ea typeface="Merriweather"/>
              <a:cs typeface="Merriweather"/>
              <a:sym typeface="Merriweather"/>
            </a:endParaRPr>
          </a:p>
          <a:p>
            <a:pPr indent="0" lvl="0" marL="457200" rtl="0" algn="l">
              <a:spcBef>
                <a:spcPts val="1600"/>
              </a:spcBef>
              <a:spcAft>
                <a:spcPts val="1600"/>
              </a:spcAft>
              <a:buNone/>
            </a:pPr>
            <a:r>
              <a:t/>
            </a:r>
            <a:endParaRPr/>
          </a:p>
        </p:txBody>
      </p:sp>
      <p:pic>
        <p:nvPicPr>
          <p:cNvPr descr="hamper.jpg" id="152" name="Google Shape;152;p26"/>
          <p:cNvPicPr preferRelativeResize="0"/>
          <p:nvPr/>
        </p:nvPicPr>
        <p:blipFill rotWithShape="1">
          <a:blip r:embed="rId3">
            <a:alphaModFix/>
          </a:blip>
          <a:srcRect b="24138" l="2522" r="2645" t="22422"/>
          <a:stretch/>
        </p:blipFill>
        <p:spPr>
          <a:xfrm>
            <a:off x="6035077" y="419313"/>
            <a:ext cx="3108931" cy="22672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123900" y="555125"/>
            <a:ext cx="43479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Campus Kitchens</a:t>
            </a:r>
            <a:endParaRPr/>
          </a:p>
        </p:txBody>
      </p:sp>
      <p:sp>
        <p:nvSpPr>
          <p:cNvPr id="158" name="Google Shape;158;p27"/>
          <p:cNvSpPr txBox="1"/>
          <p:nvPr>
            <p:ph idx="1" type="body"/>
          </p:nvPr>
        </p:nvSpPr>
        <p:spPr>
          <a:xfrm>
            <a:off x="123900" y="1848575"/>
            <a:ext cx="4347900" cy="285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erriweather"/>
              <a:buChar char="●"/>
            </a:pPr>
            <a:r>
              <a:rPr lang="en" sz="1800">
                <a:latin typeface="Merriweather"/>
                <a:ea typeface="Merriweather"/>
                <a:cs typeface="Merriweather"/>
                <a:sym typeface="Merriweather"/>
              </a:rPr>
              <a:t>Addressing lack of time to cook, as well as any food knowledge gaps </a:t>
            </a:r>
            <a:endParaRPr sz="1800">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lang="en" sz="1800">
                <a:latin typeface="Merriweather"/>
                <a:ea typeface="Merriweather"/>
                <a:cs typeface="Merriweather"/>
                <a:sym typeface="Merriweather"/>
              </a:rPr>
              <a:t>Community building, a free meal and basic cooking skills and recipes</a:t>
            </a:r>
            <a:endParaRPr sz="1800">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lang="en" sz="1800">
                <a:latin typeface="Merriweather"/>
                <a:ea typeface="Merriweather"/>
                <a:cs typeface="Merriweather"/>
                <a:sym typeface="Merriweather"/>
              </a:rPr>
              <a:t>Non-judgemental setting, to learn skills and talk more around food</a:t>
            </a:r>
            <a:endParaRPr sz="1800">
              <a:latin typeface="Merriweather"/>
              <a:ea typeface="Merriweather"/>
              <a:cs typeface="Merriweather"/>
              <a:sym typeface="Merriweather"/>
            </a:endParaRPr>
          </a:p>
        </p:txBody>
      </p:sp>
      <p:pic>
        <p:nvPicPr>
          <p:cNvPr id="159" name="Google Shape;159;p27"/>
          <p:cNvPicPr preferRelativeResize="0"/>
          <p:nvPr/>
        </p:nvPicPr>
        <p:blipFill rotWithShape="1">
          <a:blip r:embed="rId3">
            <a:alphaModFix/>
          </a:blip>
          <a:srcRect b="16087" l="0" r="0" t="37146"/>
          <a:stretch/>
        </p:blipFill>
        <p:spPr>
          <a:xfrm>
            <a:off x="4572000" y="2204837"/>
            <a:ext cx="2745376" cy="1711826"/>
          </a:xfrm>
          <a:prstGeom prst="rect">
            <a:avLst/>
          </a:prstGeom>
          <a:noFill/>
          <a:ln>
            <a:noFill/>
          </a:ln>
        </p:spPr>
      </p:pic>
      <p:pic>
        <p:nvPicPr>
          <p:cNvPr id="160" name="Google Shape;160;p27"/>
          <p:cNvPicPr preferRelativeResize="0"/>
          <p:nvPr/>
        </p:nvPicPr>
        <p:blipFill rotWithShape="1">
          <a:blip r:embed="rId4">
            <a:alphaModFix/>
          </a:blip>
          <a:srcRect b="0" l="14769" r="4960" t="2372"/>
          <a:stretch/>
        </p:blipFill>
        <p:spPr>
          <a:xfrm>
            <a:off x="7159913" y="1747925"/>
            <a:ext cx="1882225" cy="3052499"/>
          </a:xfrm>
          <a:prstGeom prst="rect">
            <a:avLst/>
          </a:prstGeom>
          <a:noFill/>
          <a:ln>
            <a:noFill/>
          </a:ln>
        </p:spPr>
      </p:pic>
      <p:pic>
        <p:nvPicPr>
          <p:cNvPr id="161" name="Google Shape;161;p27"/>
          <p:cNvPicPr preferRelativeResize="0"/>
          <p:nvPr/>
        </p:nvPicPr>
        <p:blipFill>
          <a:blip r:embed="rId5">
            <a:alphaModFix/>
          </a:blip>
          <a:stretch>
            <a:fillRect/>
          </a:stretch>
        </p:blipFill>
        <p:spPr>
          <a:xfrm>
            <a:off x="6225376" y="92225"/>
            <a:ext cx="2816773" cy="21125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4451400" y="560050"/>
            <a:ext cx="43479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Grocery Buses	</a:t>
            </a:r>
            <a:endParaRPr/>
          </a:p>
        </p:txBody>
      </p:sp>
      <p:sp>
        <p:nvSpPr>
          <p:cNvPr id="167" name="Google Shape;167;p28"/>
          <p:cNvSpPr txBox="1"/>
          <p:nvPr>
            <p:ph idx="1" type="body"/>
          </p:nvPr>
        </p:nvSpPr>
        <p:spPr>
          <a:xfrm>
            <a:off x="3752850" y="1733550"/>
            <a:ext cx="5132400" cy="3238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Font typeface="Merriweather"/>
              <a:buChar char="●"/>
            </a:pPr>
            <a:r>
              <a:rPr lang="en" sz="1900">
                <a:latin typeface="Merriweather"/>
                <a:ea typeface="Merriweather"/>
                <a:cs typeface="Merriweather"/>
                <a:sym typeface="Merriweather"/>
              </a:rPr>
              <a:t>Provide access to lower cost grocery options, with a broad selection of foods</a:t>
            </a:r>
            <a:endParaRPr sz="1900">
              <a:latin typeface="Merriweather"/>
              <a:ea typeface="Merriweather"/>
              <a:cs typeface="Merriweather"/>
              <a:sym typeface="Merriweather"/>
            </a:endParaRPr>
          </a:p>
          <a:p>
            <a:pPr indent="-349250" lvl="0" marL="457200" rtl="0" algn="l">
              <a:spcBef>
                <a:spcPts val="0"/>
              </a:spcBef>
              <a:spcAft>
                <a:spcPts val="0"/>
              </a:spcAft>
              <a:buSzPts val="1900"/>
              <a:buFont typeface="Merriweather"/>
              <a:buChar char="●"/>
            </a:pPr>
            <a:r>
              <a:rPr lang="en" sz="1900">
                <a:latin typeface="Merriweather"/>
                <a:ea typeface="Merriweather"/>
                <a:cs typeface="Merriweather"/>
                <a:sym typeface="Merriweather"/>
              </a:rPr>
              <a:t>Address gaps in available food near campus, such as halal meats, bulk food items, lower cost generally</a:t>
            </a:r>
            <a:endParaRPr sz="1900">
              <a:latin typeface="Merriweather"/>
              <a:ea typeface="Merriweather"/>
              <a:cs typeface="Merriweather"/>
              <a:sym typeface="Merriweather"/>
            </a:endParaRPr>
          </a:p>
        </p:txBody>
      </p:sp>
      <p:sp>
        <p:nvSpPr>
          <p:cNvPr id="168" name="Google Shape;168;p28"/>
          <p:cNvSpPr/>
          <p:nvPr/>
        </p:nvSpPr>
        <p:spPr>
          <a:xfrm>
            <a:off x="211775" y="1272038"/>
            <a:ext cx="3435300" cy="31074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9" name="Google Shape;169;p28"/>
          <p:cNvPicPr preferRelativeResize="0"/>
          <p:nvPr/>
        </p:nvPicPr>
        <p:blipFill rotWithShape="1">
          <a:blip r:embed="rId3">
            <a:alphaModFix/>
          </a:blip>
          <a:srcRect b="-6370" l="4220" r="-4219" t="6370"/>
          <a:stretch/>
        </p:blipFill>
        <p:spPr>
          <a:xfrm>
            <a:off x="0" y="1327763"/>
            <a:ext cx="4515125" cy="2995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4572000" y="92550"/>
            <a:ext cx="327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WECAN Food Basket</a:t>
            </a:r>
            <a:endParaRPr sz="2000"/>
          </a:p>
        </p:txBody>
      </p:sp>
      <p:sp>
        <p:nvSpPr>
          <p:cNvPr id="175" name="Google Shape;175;p29"/>
          <p:cNvSpPr txBox="1"/>
          <p:nvPr>
            <p:ph idx="4294967295" type="body"/>
          </p:nvPr>
        </p:nvSpPr>
        <p:spPr>
          <a:xfrm>
            <a:off x="4267200" y="941550"/>
            <a:ext cx="4572000" cy="3328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Font typeface="Merriweather"/>
              <a:buChar char="●"/>
            </a:pPr>
            <a:r>
              <a:rPr lang="en">
                <a:solidFill>
                  <a:srgbClr val="000000"/>
                </a:solidFill>
                <a:latin typeface="Merriweather"/>
                <a:ea typeface="Merriweather"/>
                <a:cs typeface="Merriweather"/>
                <a:sym typeface="Merriweather"/>
              </a:rPr>
              <a:t>Edmonton-based non-profit </a:t>
            </a:r>
            <a:endParaRPr>
              <a:solidFill>
                <a:srgbClr val="000000"/>
              </a:solidFill>
              <a:latin typeface="Merriweather"/>
              <a:ea typeface="Merriweather"/>
              <a:cs typeface="Merriweather"/>
              <a:sym typeface="Merriweather"/>
            </a:endParaRPr>
          </a:p>
          <a:p>
            <a:pPr indent="-342900" lvl="0" marL="457200" rtl="0" algn="l">
              <a:lnSpc>
                <a:spcPct val="150000"/>
              </a:lnSpc>
              <a:spcBef>
                <a:spcPts val="0"/>
              </a:spcBef>
              <a:spcAft>
                <a:spcPts val="0"/>
              </a:spcAft>
              <a:buClr>
                <a:srgbClr val="000000"/>
              </a:buClr>
              <a:buSzPts val="1800"/>
              <a:buFont typeface="Merriweather"/>
              <a:buChar char="●"/>
            </a:pPr>
            <a:r>
              <a:rPr lang="en" sz="1800">
                <a:solidFill>
                  <a:srgbClr val="000000"/>
                </a:solidFill>
                <a:latin typeface="Merriweather"/>
                <a:ea typeface="Merriweather"/>
                <a:cs typeface="Merriweather"/>
                <a:sym typeface="Merriweather"/>
              </a:rPr>
              <a:t>Low cost grocery option</a:t>
            </a:r>
            <a:endParaRPr sz="1800">
              <a:solidFill>
                <a:srgbClr val="000000"/>
              </a:solidFill>
              <a:latin typeface="Merriweather"/>
              <a:ea typeface="Merriweather"/>
              <a:cs typeface="Merriweather"/>
              <a:sym typeface="Merriweather"/>
            </a:endParaRPr>
          </a:p>
          <a:p>
            <a:pPr indent="-342900" lvl="0" marL="457200" rtl="0" algn="l">
              <a:lnSpc>
                <a:spcPct val="150000"/>
              </a:lnSpc>
              <a:spcBef>
                <a:spcPts val="0"/>
              </a:spcBef>
              <a:spcAft>
                <a:spcPts val="0"/>
              </a:spcAft>
              <a:buClr>
                <a:srgbClr val="000000"/>
              </a:buClr>
              <a:buSzPts val="1800"/>
              <a:buFont typeface="Merriweather"/>
              <a:buChar char="●"/>
            </a:pPr>
            <a:r>
              <a:rPr lang="en" sz="1800">
                <a:solidFill>
                  <a:srgbClr val="000000"/>
                </a:solidFill>
                <a:latin typeface="Merriweather"/>
                <a:ea typeface="Merriweather"/>
                <a:cs typeface="Merriweather"/>
                <a:sym typeface="Merriweather"/>
              </a:rPr>
              <a:t>Bulk-purchasing model (not subsidized by the food bank)</a:t>
            </a:r>
            <a:endParaRPr sz="1800">
              <a:solidFill>
                <a:srgbClr val="000000"/>
              </a:solidFill>
              <a:latin typeface="Merriweather"/>
              <a:ea typeface="Merriweather"/>
              <a:cs typeface="Merriweather"/>
              <a:sym typeface="Merriweather"/>
            </a:endParaRPr>
          </a:p>
          <a:p>
            <a:pPr indent="-342900" lvl="0" marL="457200" rtl="0" algn="l">
              <a:lnSpc>
                <a:spcPct val="150000"/>
              </a:lnSpc>
              <a:spcBef>
                <a:spcPts val="0"/>
              </a:spcBef>
              <a:spcAft>
                <a:spcPts val="0"/>
              </a:spcAft>
              <a:buClr>
                <a:srgbClr val="000000"/>
              </a:buClr>
              <a:buSzPts val="1800"/>
              <a:buFont typeface="Merriweather"/>
              <a:buChar char="●"/>
            </a:pPr>
            <a:r>
              <a:rPr lang="en">
                <a:solidFill>
                  <a:srgbClr val="000000"/>
                </a:solidFill>
                <a:latin typeface="Merriweather"/>
                <a:ea typeface="Merriweather"/>
                <a:cs typeface="Merriweather"/>
                <a:sym typeface="Merriweather"/>
              </a:rPr>
              <a:t>A w</a:t>
            </a:r>
            <a:r>
              <a:rPr lang="en" sz="1800">
                <a:solidFill>
                  <a:srgbClr val="000000"/>
                </a:solidFill>
                <a:latin typeface="Merriweather"/>
                <a:ea typeface="Merriweather"/>
                <a:cs typeface="Merriweather"/>
                <a:sym typeface="Merriweather"/>
              </a:rPr>
              <a:t>ay to shop smart and conveniently</a:t>
            </a:r>
            <a:endParaRPr sz="1800">
              <a:solidFill>
                <a:srgbClr val="000000"/>
              </a:solidFill>
              <a:latin typeface="Merriweather"/>
              <a:ea typeface="Merriweather"/>
              <a:cs typeface="Merriweather"/>
              <a:sym typeface="Merriweather"/>
            </a:endParaRPr>
          </a:p>
          <a:p>
            <a:pPr indent="-342900" lvl="0" marL="457200" rtl="0" algn="l">
              <a:lnSpc>
                <a:spcPct val="150000"/>
              </a:lnSpc>
              <a:spcBef>
                <a:spcPts val="0"/>
              </a:spcBef>
              <a:spcAft>
                <a:spcPts val="0"/>
              </a:spcAft>
              <a:buClr>
                <a:srgbClr val="000000"/>
              </a:buClr>
              <a:buSzPts val="1800"/>
              <a:buFont typeface="Merriweather"/>
              <a:buChar char="●"/>
            </a:pPr>
            <a:r>
              <a:rPr lang="en" sz="1800">
                <a:solidFill>
                  <a:srgbClr val="000000"/>
                </a:solidFill>
                <a:latin typeface="Merriweather"/>
                <a:ea typeface="Merriweather"/>
                <a:cs typeface="Merriweather"/>
                <a:sym typeface="Merriweather"/>
              </a:rPr>
              <a:t>Introduction to the food bank</a:t>
            </a:r>
            <a:endParaRPr sz="1800">
              <a:solidFill>
                <a:srgbClr val="000000"/>
              </a:solidFill>
              <a:latin typeface="Merriweather"/>
              <a:ea typeface="Merriweather"/>
              <a:cs typeface="Merriweather"/>
              <a:sym typeface="Merriweather"/>
            </a:endParaRPr>
          </a:p>
          <a:p>
            <a:pPr indent="-342900" lvl="0" marL="457200" rtl="0" algn="l">
              <a:lnSpc>
                <a:spcPct val="150000"/>
              </a:lnSpc>
              <a:spcBef>
                <a:spcPts val="0"/>
              </a:spcBef>
              <a:spcAft>
                <a:spcPts val="0"/>
              </a:spcAft>
              <a:buClr>
                <a:srgbClr val="000000"/>
              </a:buClr>
              <a:buSzPts val="1800"/>
              <a:buFont typeface="Merriweather"/>
              <a:buChar char="●"/>
            </a:pPr>
            <a:r>
              <a:rPr lang="en">
                <a:solidFill>
                  <a:srgbClr val="000000"/>
                </a:solidFill>
                <a:latin typeface="Merriweather"/>
                <a:ea typeface="Merriweather"/>
                <a:cs typeface="Merriweather"/>
                <a:sym typeface="Merriweather"/>
              </a:rPr>
              <a:t>Added Halal option this year</a:t>
            </a:r>
            <a:r>
              <a:rPr lang="en" sz="1800">
                <a:solidFill>
                  <a:srgbClr val="000000"/>
                </a:solidFill>
                <a:latin typeface="Merriweather"/>
                <a:ea typeface="Merriweather"/>
                <a:cs typeface="Merriweather"/>
                <a:sym typeface="Merriweather"/>
              </a:rPr>
              <a:t> </a:t>
            </a:r>
            <a:endParaRPr>
              <a:solidFill>
                <a:srgbClr val="000000"/>
              </a:solidFill>
            </a:endParaRPr>
          </a:p>
        </p:txBody>
      </p:sp>
      <p:pic>
        <p:nvPicPr>
          <p:cNvPr id="176" name="Google Shape;176;p29"/>
          <p:cNvPicPr preferRelativeResize="0"/>
          <p:nvPr/>
        </p:nvPicPr>
        <p:blipFill>
          <a:blip r:embed="rId3">
            <a:alphaModFix/>
          </a:blip>
          <a:stretch>
            <a:fillRect/>
          </a:stretch>
        </p:blipFill>
        <p:spPr>
          <a:xfrm>
            <a:off x="512425" y="207225"/>
            <a:ext cx="3648000" cy="47290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123900" y="555125"/>
            <a:ext cx="54399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Upcoming Events</a:t>
            </a:r>
            <a:endParaRPr/>
          </a:p>
        </p:txBody>
      </p:sp>
      <p:sp>
        <p:nvSpPr>
          <p:cNvPr id="182" name="Google Shape;182;p30"/>
          <p:cNvSpPr txBox="1"/>
          <p:nvPr>
            <p:ph idx="1" type="body"/>
          </p:nvPr>
        </p:nvSpPr>
        <p:spPr>
          <a:xfrm>
            <a:off x="123900" y="1848575"/>
            <a:ext cx="8289000" cy="31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Merriweather"/>
                <a:ea typeface="Merriweather"/>
                <a:cs typeface="Merriweather"/>
                <a:sym typeface="Merriweather"/>
              </a:rPr>
              <a:t>Trick or TrEAT Food Drive - October 30th</a:t>
            </a:r>
            <a:endParaRPr sz="1500">
              <a:latin typeface="Merriweather"/>
              <a:ea typeface="Merriweather"/>
              <a:cs typeface="Merriweather"/>
              <a:sym typeface="Merriweather"/>
            </a:endParaRPr>
          </a:p>
          <a:p>
            <a:pPr indent="-323850" lvl="0" marL="457200" rtl="0" algn="l">
              <a:spcBef>
                <a:spcPts val="0"/>
              </a:spcBef>
              <a:spcAft>
                <a:spcPts val="0"/>
              </a:spcAft>
              <a:buSzPts val="1500"/>
              <a:buFont typeface="Merriweather"/>
              <a:buChar char="●"/>
            </a:pPr>
            <a:r>
              <a:rPr lang="en" sz="1500">
                <a:latin typeface="Merriweather"/>
                <a:ea typeface="Merriweather"/>
                <a:cs typeface="Merriweather"/>
                <a:sym typeface="Merriweather"/>
              </a:rPr>
              <a:t>Door to door food drive with neighbourhoods </a:t>
            </a:r>
            <a:r>
              <a:rPr lang="en" sz="1500">
                <a:latin typeface="Merriweather"/>
                <a:ea typeface="Merriweather"/>
                <a:cs typeface="Merriweather"/>
                <a:sym typeface="Merriweather"/>
              </a:rPr>
              <a:t>surrounding University</a:t>
            </a:r>
            <a:endParaRPr sz="1500">
              <a:latin typeface="Merriweather"/>
              <a:ea typeface="Merriweather"/>
              <a:cs typeface="Merriweather"/>
              <a:sym typeface="Merriweather"/>
            </a:endParaRPr>
          </a:p>
          <a:p>
            <a:pPr indent="-323850" lvl="0" marL="457200" rtl="0" algn="l">
              <a:spcBef>
                <a:spcPts val="0"/>
              </a:spcBef>
              <a:spcAft>
                <a:spcPts val="0"/>
              </a:spcAft>
              <a:buSzPts val="1500"/>
              <a:buFont typeface="Merriweather"/>
              <a:buChar char="●"/>
            </a:pPr>
            <a:r>
              <a:rPr lang="en" sz="1500">
                <a:latin typeface="Merriweather"/>
                <a:ea typeface="Merriweather"/>
                <a:cs typeface="Merriweather"/>
                <a:sym typeface="Merriweather"/>
              </a:rPr>
              <a:t>Sign up to volunteer individually or in a team</a:t>
            </a:r>
            <a:endParaRPr sz="1500">
              <a:latin typeface="Merriweather"/>
              <a:ea typeface="Merriweather"/>
              <a:cs typeface="Merriweather"/>
              <a:sym typeface="Merriweather"/>
            </a:endParaRPr>
          </a:p>
          <a:p>
            <a:pPr indent="-323850" lvl="0" marL="457200" rtl="0" algn="l">
              <a:spcBef>
                <a:spcPts val="0"/>
              </a:spcBef>
              <a:spcAft>
                <a:spcPts val="0"/>
              </a:spcAft>
              <a:buSzPts val="1500"/>
              <a:buFont typeface="Merriweather"/>
              <a:buChar char="●"/>
            </a:pPr>
            <a:r>
              <a:rPr lang="en" sz="1500">
                <a:latin typeface="Merriweather"/>
                <a:ea typeface="Merriweather"/>
                <a:cs typeface="Merriweather"/>
                <a:sym typeface="Merriweather"/>
              </a:rPr>
              <a:t>Costumes encouraged!</a:t>
            </a:r>
            <a:endParaRPr sz="1500">
              <a:latin typeface="Merriweather"/>
              <a:ea typeface="Merriweather"/>
              <a:cs typeface="Merriweather"/>
              <a:sym typeface="Merriweather"/>
            </a:endParaRPr>
          </a:p>
          <a:p>
            <a:pPr indent="0" lvl="0" marL="0" rtl="0" algn="l">
              <a:spcBef>
                <a:spcPts val="1600"/>
              </a:spcBef>
              <a:spcAft>
                <a:spcPts val="0"/>
              </a:spcAft>
              <a:buNone/>
            </a:pPr>
            <a:r>
              <a:rPr lang="en" sz="1500">
                <a:latin typeface="Merriweather"/>
                <a:ea typeface="Merriweather"/>
                <a:cs typeface="Merriweather"/>
                <a:sym typeface="Merriweather"/>
              </a:rPr>
              <a:t>Fast and Studious - November 8th to 25th</a:t>
            </a:r>
            <a:endParaRPr sz="1500">
              <a:latin typeface="Merriweather"/>
              <a:ea typeface="Merriweather"/>
              <a:cs typeface="Merriweather"/>
              <a:sym typeface="Merriweather"/>
            </a:endParaRPr>
          </a:p>
          <a:p>
            <a:pPr indent="-323850" lvl="0" marL="457200" rtl="0" algn="l">
              <a:spcBef>
                <a:spcPts val="0"/>
              </a:spcBef>
              <a:spcAft>
                <a:spcPts val="0"/>
              </a:spcAft>
              <a:buSzPts val="1500"/>
              <a:buFont typeface="Merriweather"/>
              <a:buChar char="●"/>
            </a:pPr>
            <a:r>
              <a:rPr lang="en" sz="1500">
                <a:latin typeface="Merriweather"/>
                <a:ea typeface="Merriweather"/>
                <a:cs typeface="Merriweather"/>
                <a:sym typeface="Merriweather"/>
              </a:rPr>
              <a:t>Peer to Peer fundraiser</a:t>
            </a:r>
            <a:endParaRPr sz="1500">
              <a:latin typeface="Merriweather"/>
              <a:ea typeface="Merriweather"/>
              <a:cs typeface="Merriweather"/>
              <a:sym typeface="Merriweather"/>
            </a:endParaRPr>
          </a:p>
          <a:p>
            <a:pPr indent="-323850" lvl="0" marL="457200" rtl="0" algn="l">
              <a:spcBef>
                <a:spcPts val="0"/>
              </a:spcBef>
              <a:spcAft>
                <a:spcPts val="0"/>
              </a:spcAft>
              <a:buSzPts val="1500"/>
              <a:buFont typeface="Merriweather"/>
              <a:buChar char="●"/>
            </a:pPr>
            <a:r>
              <a:rPr lang="en" sz="1500">
                <a:latin typeface="Merriweather"/>
                <a:ea typeface="Merriweather"/>
                <a:cs typeface="Merriweather"/>
                <a:sym typeface="Merriweather"/>
              </a:rPr>
              <a:t>Collect donations from friends a family in support of CFB and U of A Safehouse Program</a:t>
            </a:r>
            <a:endParaRPr sz="1500">
              <a:latin typeface="Merriweather"/>
              <a:ea typeface="Merriweather"/>
              <a:cs typeface="Merriweather"/>
              <a:sym typeface="Merriweather"/>
            </a:endParaRPr>
          </a:p>
          <a:p>
            <a:pPr indent="-323850" lvl="0" marL="457200" rtl="0" algn="l">
              <a:spcBef>
                <a:spcPts val="0"/>
              </a:spcBef>
              <a:spcAft>
                <a:spcPts val="0"/>
              </a:spcAft>
              <a:buSzPts val="1500"/>
              <a:buFont typeface="Merriweather"/>
              <a:buChar char="●"/>
            </a:pPr>
            <a:r>
              <a:rPr lang="en" sz="1500">
                <a:latin typeface="Merriweather"/>
                <a:ea typeface="Merriweather"/>
                <a:cs typeface="Merriweather"/>
                <a:sym typeface="Merriweather"/>
              </a:rPr>
              <a:t>Fast for 24 hours to raise awareness of hunger</a:t>
            </a:r>
            <a:endParaRPr sz="1500">
              <a:latin typeface="Merriweather"/>
              <a:ea typeface="Merriweather"/>
              <a:cs typeface="Merriweather"/>
              <a:sym typeface="Merriweather"/>
            </a:endParaRPr>
          </a:p>
          <a:p>
            <a:pPr indent="-323850" lvl="0" marL="457200" rtl="0" algn="l">
              <a:spcBef>
                <a:spcPts val="0"/>
              </a:spcBef>
              <a:spcAft>
                <a:spcPts val="0"/>
              </a:spcAft>
              <a:buSzPts val="1500"/>
              <a:buFont typeface="Merriweather"/>
              <a:buChar char="●"/>
            </a:pPr>
            <a:r>
              <a:rPr lang="en" sz="1500">
                <a:latin typeface="Merriweather"/>
                <a:ea typeface="Merriweather"/>
                <a:cs typeface="Merriweather"/>
                <a:sym typeface="Merriweather"/>
              </a:rPr>
              <a:t>All donations matched by EPCOR</a:t>
            </a:r>
            <a:endParaRPr sz="1500">
              <a:latin typeface="Merriweather"/>
              <a:ea typeface="Merriweather"/>
              <a:cs typeface="Merriweather"/>
              <a:sym typeface="Merriweathe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278425" y="356375"/>
            <a:ext cx="41358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Contact Information</a:t>
            </a:r>
            <a:endParaRPr sz="3000"/>
          </a:p>
        </p:txBody>
      </p:sp>
      <p:sp>
        <p:nvSpPr>
          <p:cNvPr id="188" name="Google Shape;188;p31"/>
          <p:cNvSpPr txBox="1"/>
          <p:nvPr>
            <p:ph idx="4294967295" type="subTitle"/>
          </p:nvPr>
        </p:nvSpPr>
        <p:spPr>
          <a:xfrm>
            <a:off x="556225" y="1608450"/>
            <a:ext cx="4135800" cy="192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Merriweather"/>
                <a:ea typeface="Merriweather"/>
                <a:cs typeface="Merriweather"/>
                <a:sym typeface="Merriweather"/>
              </a:rPr>
              <a:t>Cory </a:t>
            </a:r>
            <a:r>
              <a:rPr b="1" lang="en">
                <a:latin typeface="Merriweather"/>
                <a:ea typeface="Merriweather"/>
                <a:cs typeface="Merriweather"/>
                <a:sym typeface="Merriweather"/>
              </a:rPr>
              <a:t>Rianson</a:t>
            </a:r>
            <a:endParaRPr b="1" sz="1800">
              <a:latin typeface="Merriweather"/>
              <a:ea typeface="Merriweather"/>
              <a:cs typeface="Merriweather"/>
              <a:sym typeface="Merriweather"/>
            </a:endParaRPr>
          </a:p>
          <a:p>
            <a:pPr indent="0" lvl="0" marL="0" rtl="0" algn="l">
              <a:spcBef>
                <a:spcPts val="0"/>
              </a:spcBef>
              <a:spcAft>
                <a:spcPts val="0"/>
              </a:spcAft>
              <a:buNone/>
            </a:pPr>
            <a:r>
              <a:rPr lang="en" sz="1800">
                <a:latin typeface="Merriweather"/>
                <a:ea typeface="Merriweather"/>
                <a:cs typeface="Merriweather"/>
                <a:sym typeface="Merriweather"/>
              </a:rPr>
              <a:t>ed@campusfoodbank.com</a:t>
            </a:r>
            <a:endParaRPr sz="1800">
              <a:latin typeface="Merriweather"/>
              <a:ea typeface="Merriweather"/>
              <a:cs typeface="Merriweather"/>
              <a:sym typeface="Merriweather"/>
            </a:endParaRPr>
          </a:p>
          <a:p>
            <a:pPr indent="0" lvl="0" marL="0" rtl="0" algn="l">
              <a:spcBef>
                <a:spcPts val="0"/>
              </a:spcBef>
              <a:spcAft>
                <a:spcPts val="0"/>
              </a:spcAft>
              <a:buNone/>
            </a:pPr>
            <a:r>
              <a:t/>
            </a:r>
            <a:endParaRPr sz="1800">
              <a:latin typeface="Merriweather"/>
              <a:ea typeface="Merriweather"/>
              <a:cs typeface="Merriweather"/>
              <a:sym typeface="Merriweather"/>
            </a:endParaRPr>
          </a:p>
          <a:p>
            <a:pPr indent="0" lvl="0" marL="0" rtl="0" algn="l">
              <a:spcBef>
                <a:spcPts val="0"/>
              </a:spcBef>
              <a:spcAft>
                <a:spcPts val="0"/>
              </a:spcAft>
              <a:buNone/>
            </a:pPr>
            <a:r>
              <a:rPr lang="en" sz="1800">
                <a:latin typeface="Merriweather"/>
                <a:ea typeface="Merriweather"/>
                <a:cs typeface="Merriweather"/>
                <a:sym typeface="Merriweather"/>
              </a:rPr>
              <a:t>Our Website:</a:t>
            </a:r>
            <a:endParaRPr sz="1800">
              <a:latin typeface="Merriweather"/>
              <a:ea typeface="Merriweather"/>
              <a:cs typeface="Merriweather"/>
              <a:sym typeface="Merriweather"/>
            </a:endParaRPr>
          </a:p>
          <a:p>
            <a:pPr indent="0" lvl="0" marL="0" rtl="0" algn="l">
              <a:spcBef>
                <a:spcPts val="0"/>
              </a:spcBef>
              <a:spcAft>
                <a:spcPts val="0"/>
              </a:spcAft>
              <a:buNone/>
            </a:pPr>
            <a:r>
              <a:rPr lang="en" sz="1800">
                <a:latin typeface="Merriweather"/>
                <a:ea typeface="Merriweather"/>
                <a:cs typeface="Merriweather"/>
                <a:sym typeface="Merriweather"/>
              </a:rPr>
              <a:t>campusfoodbank.com</a:t>
            </a:r>
            <a:endParaRPr sz="1800">
              <a:latin typeface="Merriweather"/>
              <a:ea typeface="Merriweather"/>
              <a:cs typeface="Merriweather"/>
              <a:sym typeface="Merriweather"/>
            </a:endParaRPr>
          </a:p>
        </p:txBody>
      </p:sp>
      <p:sp>
        <p:nvSpPr>
          <p:cNvPr id="189" name="Google Shape;189;p31"/>
          <p:cNvSpPr/>
          <p:nvPr/>
        </p:nvSpPr>
        <p:spPr>
          <a:xfrm>
            <a:off x="6591300" y="3638400"/>
            <a:ext cx="2552700" cy="15051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31"/>
          <p:cNvPicPr preferRelativeResize="0"/>
          <p:nvPr/>
        </p:nvPicPr>
        <p:blipFill>
          <a:blip r:embed="rId3">
            <a:alphaModFix/>
          </a:blip>
          <a:stretch>
            <a:fillRect/>
          </a:stretch>
        </p:blipFill>
        <p:spPr>
          <a:xfrm>
            <a:off x="5138125" y="530950"/>
            <a:ext cx="3429901" cy="37479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207028" y="1015875"/>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Campus Food Bank History</a:t>
            </a:r>
            <a:endParaRPr sz="3000"/>
          </a:p>
        </p:txBody>
      </p:sp>
      <p:sp>
        <p:nvSpPr>
          <p:cNvPr id="75" name="Google Shape;75;p14"/>
          <p:cNvSpPr txBox="1"/>
          <p:nvPr>
            <p:ph idx="1" type="body"/>
          </p:nvPr>
        </p:nvSpPr>
        <p:spPr>
          <a:xfrm>
            <a:off x="3474750" y="515900"/>
            <a:ext cx="5085900" cy="3163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Merriweather"/>
              <a:buChar char="●"/>
            </a:pPr>
            <a:r>
              <a:rPr lang="en" sz="2000">
                <a:solidFill>
                  <a:srgbClr val="000000"/>
                </a:solidFill>
                <a:latin typeface="Merriweather"/>
                <a:ea typeface="Merriweather"/>
                <a:cs typeface="Merriweather"/>
                <a:sym typeface="Merriweather"/>
              </a:rPr>
              <a:t>Created in </a:t>
            </a:r>
            <a:r>
              <a:rPr lang="en" sz="2000">
                <a:solidFill>
                  <a:srgbClr val="000000"/>
                </a:solidFill>
                <a:latin typeface="Merriweather"/>
                <a:ea typeface="Merriweather"/>
                <a:cs typeface="Merriweather"/>
                <a:sym typeface="Merriweather"/>
              </a:rPr>
              <a:t>response to increases in  international student tuition in 1991</a:t>
            </a:r>
            <a:endParaRPr sz="2000">
              <a:solidFill>
                <a:srgbClr val="000000"/>
              </a:solidFill>
              <a:latin typeface="Merriweather"/>
              <a:ea typeface="Merriweather"/>
              <a:cs typeface="Merriweather"/>
              <a:sym typeface="Merriweather"/>
            </a:endParaRPr>
          </a:p>
          <a:p>
            <a:pPr indent="-355600" lvl="0" marL="457200" rtl="0" algn="l">
              <a:spcBef>
                <a:spcPts val="0"/>
              </a:spcBef>
              <a:spcAft>
                <a:spcPts val="0"/>
              </a:spcAft>
              <a:buClr>
                <a:srgbClr val="000000"/>
              </a:buClr>
              <a:buSzPts val="2000"/>
              <a:buFont typeface="Merriweather"/>
              <a:buChar char="●"/>
            </a:pPr>
            <a:r>
              <a:rPr lang="en" sz="2000">
                <a:solidFill>
                  <a:srgbClr val="000000"/>
                </a:solidFill>
                <a:latin typeface="Merriweather"/>
                <a:ea typeface="Merriweather"/>
                <a:cs typeface="Merriweather"/>
                <a:sym typeface="Merriweather"/>
              </a:rPr>
              <a:t>Students from all backgrounds began accessing the service, not just anticipated group</a:t>
            </a:r>
            <a:endParaRPr sz="2000">
              <a:solidFill>
                <a:srgbClr val="000000"/>
              </a:solidFill>
              <a:latin typeface="Merriweather"/>
              <a:ea typeface="Merriweather"/>
              <a:cs typeface="Merriweather"/>
              <a:sym typeface="Merriweather"/>
            </a:endParaRPr>
          </a:p>
          <a:p>
            <a:pPr indent="-355600" lvl="0" marL="457200" rtl="0" algn="l">
              <a:spcBef>
                <a:spcPts val="0"/>
              </a:spcBef>
              <a:spcAft>
                <a:spcPts val="0"/>
              </a:spcAft>
              <a:buClr>
                <a:srgbClr val="000000"/>
              </a:buClr>
              <a:buSzPts val="2000"/>
              <a:buFont typeface="Merriweather"/>
              <a:buChar char="●"/>
            </a:pPr>
            <a:r>
              <a:rPr lang="en" sz="2000">
                <a:solidFill>
                  <a:srgbClr val="000000"/>
                </a:solidFill>
                <a:latin typeface="Merriweather"/>
                <a:ea typeface="Merriweather"/>
                <a:cs typeface="Merriweather"/>
                <a:sym typeface="Merriweather"/>
              </a:rPr>
              <a:t>Moved from being a small service to a independent non-profit organization </a:t>
            </a:r>
            <a:endParaRPr sz="2000">
              <a:solidFill>
                <a:srgbClr val="000000"/>
              </a:solidFill>
              <a:latin typeface="Merriweather"/>
              <a:ea typeface="Merriweather"/>
              <a:cs typeface="Merriweather"/>
              <a:sym typeface="Merriweather"/>
            </a:endParaRPr>
          </a:p>
          <a:p>
            <a:pPr indent="-355600" lvl="0" marL="457200" rtl="0" algn="l">
              <a:spcBef>
                <a:spcPts val="0"/>
              </a:spcBef>
              <a:spcAft>
                <a:spcPts val="0"/>
              </a:spcAft>
              <a:buClr>
                <a:srgbClr val="000000"/>
              </a:buClr>
              <a:buSzPts val="2000"/>
              <a:buFont typeface="Merriweather"/>
              <a:buChar char="●"/>
            </a:pPr>
            <a:r>
              <a:rPr lang="en" sz="2000">
                <a:solidFill>
                  <a:srgbClr val="000000"/>
                </a:solidFill>
                <a:latin typeface="Merriweather"/>
                <a:ea typeface="Merriweather"/>
                <a:cs typeface="Merriweather"/>
                <a:sym typeface="Merriweather"/>
              </a:rPr>
              <a:t>Supported by the campus community and alumni</a:t>
            </a:r>
            <a:endParaRPr sz="2000">
              <a:solidFill>
                <a:srgbClr val="000000"/>
              </a:solidFill>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460950" y="967950"/>
            <a:ext cx="71730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Food Security?</a:t>
            </a:r>
            <a:endParaRPr/>
          </a:p>
        </p:txBody>
      </p:sp>
      <p:sp>
        <p:nvSpPr>
          <p:cNvPr id="81" name="Google Shape;81;p15"/>
          <p:cNvSpPr txBox="1"/>
          <p:nvPr>
            <p:ph idx="1" type="body"/>
          </p:nvPr>
        </p:nvSpPr>
        <p:spPr>
          <a:xfrm>
            <a:off x="460950" y="14801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Food security exists when all people, at all times, have physical, social and economic access to sufficient, safe and nutritious food which meets their dietary needs and food preferences for an active and healthy life. </a:t>
            </a:r>
            <a:endParaRPr>
              <a:latin typeface="Merriweather"/>
              <a:ea typeface="Merriweather"/>
              <a:cs typeface="Merriweather"/>
              <a:sym typeface="Merriweather"/>
            </a:endParaRPr>
          </a:p>
          <a:p>
            <a:pPr indent="0" lvl="0" marL="0" rtl="0" algn="l">
              <a:spcBef>
                <a:spcPts val="0"/>
              </a:spcBef>
              <a:spcAft>
                <a:spcPts val="0"/>
              </a:spcAft>
              <a:buNone/>
            </a:pPr>
            <a:r>
              <a:rPr lang="en" sz="1000">
                <a:latin typeface="Merriweather"/>
                <a:ea typeface="Merriweather"/>
                <a:cs typeface="Merriweather"/>
                <a:sym typeface="Merriweather"/>
              </a:rPr>
              <a:t>FAO. 2002. The State of Food Insecurity in the World 2001. Rome.</a:t>
            </a:r>
            <a:endParaRPr sz="1000">
              <a:latin typeface="Merriweather"/>
              <a:ea typeface="Merriweather"/>
              <a:cs typeface="Merriweather"/>
              <a:sym typeface="Merriweather"/>
            </a:endParaRPr>
          </a:p>
          <a:p>
            <a:pPr indent="0" lvl="0" marL="457200" rtl="0" algn="l">
              <a:spcBef>
                <a:spcPts val="1000"/>
              </a:spcBef>
              <a:spcAft>
                <a:spcPts val="0"/>
              </a:spcAft>
              <a:buNone/>
            </a:pPr>
            <a:r>
              <a:t/>
            </a:r>
            <a:endParaRPr sz="1000">
              <a:solidFill>
                <a:srgbClr val="666666"/>
              </a:solidFill>
              <a:latin typeface="Merriweather"/>
              <a:ea typeface="Merriweather"/>
              <a:cs typeface="Merriweather"/>
              <a:sym typeface="Merriweather"/>
            </a:endParaRPr>
          </a:p>
          <a:p>
            <a:pPr indent="0" lvl="0" marL="457200" rtl="0" algn="l">
              <a:spcBef>
                <a:spcPts val="1000"/>
              </a:spcBef>
              <a:spcAft>
                <a:spcPts val="0"/>
              </a:spcAft>
              <a:buNone/>
            </a:pPr>
            <a:r>
              <a:t/>
            </a:r>
            <a:endParaRPr sz="2000">
              <a:solidFill>
                <a:srgbClr val="666666"/>
              </a:solidFill>
              <a:latin typeface="Merriweather"/>
              <a:ea typeface="Merriweather"/>
              <a:cs typeface="Merriweather"/>
              <a:sym typeface="Merriweathe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171375" y="1319225"/>
            <a:ext cx="2808000" cy="182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800">
              <a:solidFill>
                <a:srgbClr val="000000"/>
              </a:solidFill>
            </a:endParaRPr>
          </a:p>
          <a:p>
            <a:pPr indent="0" lvl="0" marL="0" rtl="0" algn="l">
              <a:spcBef>
                <a:spcPts val="0"/>
              </a:spcBef>
              <a:spcAft>
                <a:spcPts val="0"/>
              </a:spcAft>
              <a:buNone/>
            </a:pPr>
            <a:r>
              <a:t/>
            </a:r>
            <a:endParaRPr sz="2800">
              <a:solidFill>
                <a:srgbClr val="FFFFFF"/>
              </a:solidFill>
            </a:endParaRPr>
          </a:p>
          <a:p>
            <a:pPr indent="0" lvl="0" marL="0" rtl="0" algn="l">
              <a:spcBef>
                <a:spcPts val="0"/>
              </a:spcBef>
              <a:spcAft>
                <a:spcPts val="0"/>
              </a:spcAft>
              <a:buNone/>
            </a:pPr>
            <a:r>
              <a:rPr lang="en" sz="2800">
                <a:solidFill>
                  <a:srgbClr val="FFFFFF"/>
                </a:solidFill>
              </a:rPr>
              <a:t>Food Insecurity on Canadian Campuses</a:t>
            </a:r>
            <a:endParaRPr sz="2800">
              <a:solidFill>
                <a:srgbClr val="FFFFFF"/>
              </a:solidFill>
            </a:endParaRPr>
          </a:p>
          <a:p>
            <a:pPr indent="0" lvl="0" marL="0" rtl="0" algn="l">
              <a:spcBef>
                <a:spcPts val="0"/>
              </a:spcBef>
              <a:spcAft>
                <a:spcPts val="0"/>
              </a:spcAft>
              <a:buNone/>
            </a:pPr>
            <a:r>
              <a:t/>
            </a:r>
            <a:endParaRPr/>
          </a:p>
        </p:txBody>
      </p:sp>
      <p:sp>
        <p:nvSpPr>
          <p:cNvPr id="87" name="Google Shape;87;p16"/>
          <p:cNvSpPr txBox="1"/>
          <p:nvPr/>
        </p:nvSpPr>
        <p:spPr>
          <a:xfrm>
            <a:off x="3474600" y="533500"/>
            <a:ext cx="54993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Merriweather"/>
              <a:buChar char="●"/>
            </a:pPr>
            <a:r>
              <a:rPr lang="en">
                <a:latin typeface="Merriweather"/>
                <a:ea typeface="Merriweather"/>
                <a:cs typeface="Merriweather"/>
                <a:sym typeface="Merriweather"/>
              </a:rPr>
              <a:t>39% of students moderately or severely food insecure across 5 Canadian campuses (including U of C)</a:t>
            </a:r>
            <a:endParaRPr>
              <a:latin typeface="Merriweather"/>
              <a:ea typeface="Merriweather"/>
              <a:cs typeface="Merriweather"/>
              <a:sym typeface="Merriweather"/>
            </a:endParaRPr>
          </a:p>
          <a:p>
            <a:pPr indent="0" lvl="0" marL="457200" rtl="0" algn="l">
              <a:lnSpc>
                <a:spcPct val="115000"/>
              </a:lnSpc>
              <a:spcBef>
                <a:spcPts val="0"/>
              </a:spcBef>
              <a:spcAft>
                <a:spcPts val="0"/>
              </a:spcAft>
              <a:buNone/>
            </a:pPr>
            <a:r>
              <a:rPr i="1" lang="en" sz="1000">
                <a:latin typeface="Merriweather"/>
                <a:ea typeface="Merriweather"/>
                <a:cs typeface="Merriweather"/>
                <a:sym typeface="Merriweather"/>
              </a:rPr>
              <a:t>Silverthorn, D. (2016). Hungry for knowledge: Assessing the prevalence of student food insecurity on five Canadian campuses. Toronto: Meal Exchange. Retrieved from: </a:t>
            </a:r>
            <a:r>
              <a:rPr i="1" lang="en" sz="1000" u="sng">
                <a:latin typeface="Merriweather"/>
                <a:ea typeface="Merriweather"/>
                <a:cs typeface="Merriweather"/>
                <a:sym typeface="Merriweather"/>
                <a:hlinkClick r:id="rId3"/>
              </a:rPr>
              <a:t>http://mealexchange.com</a:t>
            </a:r>
            <a:endParaRPr i="1" sz="1000">
              <a:latin typeface="Merriweather"/>
              <a:ea typeface="Merriweather"/>
              <a:cs typeface="Merriweather"/>
              <a:sym typeface="Merriweather"/>
            </a:endParaRPr>
          </a:p>
          <a:p>
            <a:pPr indent="-317500" lvl="0" marL="457200" rtl="0" algn="l">
              <a:lnSpc>
                <a:spcPct val="115000"/>
              </a:lnSpc>
              <a:spcBef>
                <a:spcPts val="1600"/>
              </a:spcBef>
              <a:spcAft>
                <a:spcPts val="0"/>
              </a:spcAft>
              <a:buClr>
                <a:srgbClr val="000000"/>
              </a:buClr>
              <a:buSzPts val="1400"/>
              <a:buFont typeface="Merriweather"/>
              <a:buChar char="●"/>
            </a:pPr>
            <a:r>
              <a:rPr lang="en">
                <a:latin typeface="Merriweather"/>
                <a:ea typeface="Merriweather"/>
                <a:cs typeface="Merriweather"/>
                <a:sym typeface="Merriweather"/>
              </a:rPr>
              <a:t>35% of students moderately or severely food insecure at University of Manitoba</a:t>
            </a:r>
            <a:endParaRPr>
              <a:latin typeface="Merriweather"/>
              <a:ea typeface="Merriweather"/>
              <a:cs typeface="Merriweather"/>
              <a:sym typeface="Merriweather"/>
            </a:endParaRPr>
          </a:p>
          <a:p>
            <a:pPr indent="0" lvl="0" marL="457200" rtl="0" algn="l">
              <a:lnSpc>
                <a:spcPct val="115000"/>
              </a:lnSpc>
              <a:spcBef>
                <a:spcPts val="0"/>
              </a:spcBef>
              <a:spcAft>
                <a:spcPts val="0"/>
              </a:spcAft>
              <a:buNone/>
            </a:pPr>
            <a:r>
              <a:rPr i="1" lang="en" sz="1000">
                <a:latin typeface="Merriweather"/>
                <a:ea typeface="Merriweather"/>
                <a:cs typeface="Merriweather"/>
                <a:sym typeface="Merriweather"/>
              </a:rPr>
              <a:t>Entz, Slater, &amp; Desmarais (2017). Student food insecurity at the University of Manitoba. Canadian Food Studies, Vol. 4 No. 1, pp. 139–159 DOI: 10.15353/cfs-rcea.v4i1.204</a:t>
            </a:r>
            <a:endParaRPr i="1" sz="1000">
              <a:latin typeface="Merriweather"/>
              <a:ea typeface="Merriweather"/>
              <a:cs typeface="Merriweather"/>
              <a:sym typeface="Merriweather"/>
            </a:endParaRPr>
          </a:p>
          <a:p>
            <a:pPr indent="0" lvl="0" marL="457200" rtl="0" algn="l">
              <a:lnSpc>
                <a:spcPct val="115000"/>
              </a:lnSpc>
              <a:spcBef>
                <a:spcPts val="0"/>
              </a:spcBef>
              <a:spcAft>
                <a:spcPts val="0"/>
              </a:spcAft>
              <a:buNone/>
            </a:pPr>
            <a:r>
              <a:t/>
            </a:r>
            <a:endParaRPr i="1" sz="1000">
              <a:latin typeface="Merriweather"/>
              <a:ea typeface="Merriweather"/>
              <a:cs typeface="Merriweather"/>
              <a:sym typeface="Merriweather"/>
            </a:endParaRPr>
          </a:p>
          <a:p>
            <a:pPr indent="-317500" lvl="0" marL="457200" rtl="0" algn="l">
              <a:lnSpc>
                <a:spcPct val="115000"/>
              </a:lnSpc>
              <a:spcBef>
                <a:spcPts val="0"/>
              </a:spcBef>
              <a:spcAft>
                <a:spcPts val="0"/>
              </a:spcAft>
              <a:buClr>
                <a:srgbClr val="000000"/>
              </a:buClr>
              <a:buSzPts val="1400"/>
              <a:buFont typeface="Merriweather"/>
              <a:buChar char="●"/>
            </a:pPr>
            <a:r>
              <a:rPr lang="en">
                <a:latin typeface="Merriweather"/>
                <a:ea typeface="Merriweather"/>
                <a:cs typeface="Merriweather"/>
                <a:sym typeface="Merriweather"/>
              </a:rPr>
              <a:t>40% of students experience some degree of food insecure at University of Saskatchewan</a:t>
            </a:r>
            <a:endParaRPr>
              <a:latin typeface="Merriweather"/>
              <a:ea typeface="Merriweather"/>
              <a:cs typeface="Merriweather"/>
              <a:sym typeface="Merriweather"/>
            </a:endParaRPr>
          </a:p>
          <a:p>
            <a:pPr indent="0" lvl="0" marL="457200" rtl="0" algn="l">
              <a:lnSpc>
                <a:spcPct val="115000"/>
              </a:lnSpc>
              <a:spcBef>
                <a:spcPts val="0"/>
              </a:spcBef>
              <a:spcAft>
                <a:spcPts val="0"/>
              </a:spcAft>
              <a:buNone/>
            </a:pPr>
            <a:r>
              <a:rPr i="1" lang="en" sz="1000">
                <a:latin typeface="Merriweather"/>
                <a:ea typeface="Merriweather"/>
                <a:cs typeface="Merriweather"/>
                <a:sym typeface="Merriweather"/>
              </a:rPr>
              <a:t>Caitlin Olauson, Rachel Engler-Stringer, Hassan Vatanparast &amp; Rita Hanoski (2018) Student food insecurity: Examining barriers to higher education at the University of Saskatchewan, Journal of Hunger &amp; Environmental Nutrition, 13:1, 19-27, DOI: </a:t>
            </a:r>
            <a:r>
              <a:rPr i="1" lang="en" sz="1000">
                <a:uFill>
                  <a:noFill/>
                </a:uFill>
                <a:latin typeface="Merriweather"/>
                <a:ea typeface="Merriweather"/>
                <a:cs typeface="Merriweather"/>
                <a:sym typeface="Merriweather"/>
                <a:hlinkClick r:id="rId4"/>
              </a:rPr>
              <a:t>10.1080/19320248.2017.1393365</a:t>
            </a:r>
            <a:endParaRPr sz="2000">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171375" y="1319225"/>
            <a:ext cx="2808000" cy="182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800">
              <a:solidFill>
                <a:srgbClr val="000000"/>
              </a:solidFill>
            </a:endParaRPr>
          </a:p>
          <a:p>
            <a:pPr indent="0" lvl="0" marL="0" rtl="0" algn="l">
              <a:spcBef>
                <a:spcPts val="0"/>
              </a:spcBef>
              <a:spcAft>
                <a:spcPts val="0"/>
              </a:spcAft>
              <a:buNone/>
            </a:pPr>
            <a:r>
              <a:t/>
            </a:r>
            <a:endParaRPr sz="2800">
              <a:solidFill>
                <a:srgbClr val="FFFFFF"/>
              </a:solidFill>
            </a:endParaRPr>
          </a:p>
          <a:p>
            <a:pPr indent="0" lvl="0" marL="0" rtl="0" algn="l">
              <a:spcBef>
                <a:spcPts val="0"/>
              </a:spcBef>
              <a:spcAft>
                <a:spcPts val="0"/>
              </a:spcAft>
              <a:buNone/>
            </a:pPr>
            <a:r>
              <a:rPr lang="en" sz="2800">
                <a:solidFill>
                  <a:srgbClr val="FFFFFF"/>
                </a:solidFill>
              </a:rPr>
              <a:t>Education Costs and Barriers</a:t>
            </a:r>
            <a:endParaRPr sz="2800">
              <a:solidFill>
                <a:srgbClr val="FFFFFF"/>
              </a:solidFill>
            </a:endParaRPr>
          </a:p>
          <a:p>
            <a:pPr indent="0" lvl="0" marL="0" rtl="0" algn="l">
              <a:spcBef>
                <a:spcPts val="0"/>
              </a:spcBef>
              <a:spcAft>
                <a:spcPts val="0"/>
              </a:spcAft>
              <a:buNone/>
            </a:pPr>
            <a:r>
              <a:t/>
            </a:r>
            <a:endParaRPr/>
          </a:p>
        </p:txBody>
      </p:sp>
      <p:sp>
        <p:nvSpPr>
          <p:cNvPr id="93" name="Google Shape;93;p17"/>
          <p:cNvSpPr txBox="1"/>
          <p:nvPr/>
        </p:nvSpPr>
        <p:spPr>
          <a:xfrm>
            <a:off x="3307300" y="4213250"/>
            <a:ext cx="5721300" cy="58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000">
                <a:solidFill>
                  <a:srgbClr val="666666"/>
                </a:solidFill>
                <a:latin typeface="Merriweather"/>
                <a:ea typeface="Merriweather"/>
                <a:cs typeface="Merriweather"/>
                <a:sym typeface="Merriweather"/>
              </a:rPr>
              <a:t>Entz, Slater, &amp; Desmarais (2017). Student food insecurity at the University of Manitoba. Canadian Food Studies, Vol. 4 No. 1, pp. 139–159 DOI: 10.15353/cfs-rcea.v4i1.204</a:t>
            </a:r>
            <a:endParaRPr/>
          </a:p>
        </p:txBody>
      </p:sp>
      <p:pic>
        <p:nvPicPr>
          <p:cNvPr id="94" name="Google Shape;94;p17"/>
          <p:cNvPicPr preferRelativeResize="0"/>
          <p:nvPr/>
        </p:nvPicPr>
        <p:blipFill>
          <a:blip r:embed="rId3">
            <a:alphaModFix/>
          </a:blip>
          <a:stretch>
            <a:fillRect/>
          </a:stretch>
        </p:blipFill>
        <p:spPr>
          <a:xfrm>
            <a:off x="3307300" y="499550"/>
            <a:ext cx="5836700" cy="35344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297900" y="435775"/>
            <a:ext cx="68838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Stereotypes of Students		</a:t>
            </a:r>
            <a:endParaRPr/>
          </a:p>
        </p:txBody>
      </p:sp>
      <p:sp>
        <p:nvSpPr>
          <p:cNvPr id="100" name="Google Shape;100;p18"/>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erriweather"/>
              <a:buChar char="●"/>
            </a:pPr>
            <a:r>
              <a:rPr lang="en" sz="1800">
                <a:latin typeface="Merriweather"/>
                <a:ea typeface="Merriweather"/>
                <a:cs typeface="Merriweather"/>
                <a:sym typeface="Merriweather"/>
              </a:rPr>
              <a:t>S</a:t>
            </a:r>
            <a:r>
              <a:rPr lang="en" sz="1800">
                <a:latin typeface="Merriweather"/>
                <a:ea typeface="Merriweather"/>
                <a:cs typeface="Merriweather"/>
                <a:sym typeface="Merriweather"/>
              </a:rPr>
              <a:t>tudents are often assumed to be:</a:t>
            </a:r>
            <a:endParaRPr sz="1800">
              <a:latin typeface="Merriweather"/>
              <a:ea typeface="Merriweather"/>
              <a:cs typeface="Merriweather"/>
              <a:sym typeface="Merriweather"/>
            </a:endParaRPr>
          </a:p>
          <a:p>
            <a:pPr indent="-342900" lvl="1" marL="914400" rtl="0" algn="l">
              <a:spcBef>
                <a:spcPts val="0"/>
              </a:spcBef>
              <a:spcAft>
                <a:spcPts val="0"/>
              </a:spcAft>
              <a:buSzPts val="1800"/>
              <a:buFont typeface="Merriweather"/>
              <a:buChar char="○"/>
            </a:pPr>
            <a:r>
              <a:rPr lang="en" sz="1800">
                <a:latin typeface="Merriweather"/>
                <a:ea typeface="Merriweather"/>
                <a:cs typeface="Merriweather"/>
                <a:sym typeface="Merriweather"/>
              </a:rPr>
              <a:t>18-24 year olds</a:t>
            </a:r>
            <a:endParaRPr sz="1800">
              <a:latin typeface="Merriweather"/>
              <a:ea typeface="Merriweather"/>
              <a:cs typeface="Merriweather"/>
              <a:sym typeface="Merriweather"/>
            </a:endParaRPr>
          </a:p>
          <a:p>
            <a:pPr indent="-342900" lvl="1" marL="914400" rtl="0" algn="l">
              <a:spcBef>
                <a:spcPts val="0"/>
              </a:spcBef>
              <a:spcAft>
                <a:spcPts val="0"/>
              </a:spcAft>
              <a:buSzPts val="1800"/>
              <a:buFont typeface="Merriweather"/>
              <a:buChar char="○"/>
            </a:pPr>
            <a:r>
              <a:rPr lang="en" sz="1800">
                <a:latin typeface="Merriweather"/>
                <a:ea typeface="Merriweather"/>
                <a:cs typeface="Merriweather"/>
                <a:sym typeface="Merriweather"/>
              </a:rPr>
              <a:t>Supported by parents or family</a:t>
            </a:r>
            <a:endParaRPr sz="1800">
              <a:latin typeface="Merriweather"/>
              <a:ea typeface="Merriweather"/>
              <a:cs typeface="Merriweather"/>
              <a:sym typeface="Merriweather"/>
            </a:endParaRPr>
          </a:p>
          <a:p>
            <a:pPr indent="-342900" lvl="1" marL="914400" rtl="0" algn="l">
              <a:spcBef>
                <a:spcPts val="0"/>
              </a:spcBef>
              <a:spcAft>
                <a:spcPts val="0"/>
              </a:spcAft>
              <a:buSzPts val="1800"/>
              <a:buFont typeface="Merriweather"/>
              <a:buChar char="○"/>
            </a:pPr>
            <a:r>
              <a:rPr lang="en" sz="1800">
                <a:latin typeface="Merriweather"/>
                <a:ea typeface="Merriweather"/>
                <a:cs typeface="Merriweather"/>
                <a:sym typeface="Merriweather"/>
              </a:rPr>
              <a:t>Certain amount of </a:t>
            </a:r>
            <a:r>
              <a:rPr lang="en" sz="1800">
                <a:latin typeface="Merriweather"/>
                <a:ea typeface="Merriweather"/>
                <a:cs typeface="Merriweather"/>
                <a:sym typeface="Merriweather"/>
              </a:rPr>
              <a:t>privilege</a:t>
            </a:r>
            <a:endParaRPr sz="1800">
              <a:latin typeface="Merriweather"/>
              <a:ea typeface="Merriweather"/>
              <a:cs typeface="Merriweather"/>
              <a:sym typeface="Merriweather"/>
            </a:endParaRPr>
          </a:p>
          <a:p>
            <a:pPr indent="-342900" lvl="1" marL="914400" rtl="0" algn="l">
              <a:spcBef>
                <a:spcPts val="0"/>
              </a:spcBef>
              <a:spcAft>
                <a:spcPts val="0"/>
              </a:spcAft>
              <a:buSzPts val="1800"/>
              <a:buFont typeface="Merriweather"/>
              <a:buChar char="○"/>
            </a:pPr>
            <a:r>
              <a:rPr lang="en" sz="1800">
                <a:latin typeface="Merriweather"/>
                <a:ea typeface="Merriweather"/>
                <a:cs typeface="Merriweather"/>
                <a:sym typeface="Merriweather"/>
              </a:rPr>
              <a:t>International students are wealthy</a:t>
            </a:r>
            <a:endParaRPr sz="1800"/>
          </a:p>
        </p:txBody>
      </p:sp>
      <p:sp>
        <p:nvSpPr>
          <p:cNvPr id="101" name="Google Shape;101;p18"/>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erriweather"/>
              <a:buChar char="●"/>
            </a:pPr>
            <a:r>
              <a:rPr lang="en" sz="1800">
                <a:latin typeface="Merriweather"/>
                <a:ea typeface="Merriweather"/>
                <a:cs typeface="Merriweather"/>
                <a:sym typeface="Merriweather"/>
              </a:rPr>
              <a:t>Stereotype of how students should live (ex Eating instant noodles and Kraft Dinner)</a:t>
            </a:r>
            <a:endParaRPr sz="1800">
              <a:latin typeface="Merriweather"/>
              <a:ea typeface="Merriweather"/>
              <a:cs typeface="Merriweather"/>
              <a:sym typeface="Merriweather"/>
            </a:endParaRPr>
          </a:p>
          <a:p>
            <a:pPr indent="-342900" lvl="1" marL="914400" rtl="0" algn="l">
              <a:spcBef>
                <a:spcPts val="0"/>
              </a:spcBef>
              <a:spcAft>
                <a:spcPts val="0"/>
              </a:spcAft>
              <a:buSzPts val="1800"/>
              <a:buFont typeface="Merriweather"/>
              <a:buChar char="○"/>
            </a:pPr>
            <a:r>
              <a:rPr lang="en" sz="1800">
                <a:latin typeface="Merriweather"/>
                <a:ea typeface="Merriweather"/>
                <a:cs typeface="Merriweather"/>
                <a:sym typeface="Merriweather"/>
              </a:rPr>
              <a:t>“Starving student”-adversity is just part of the experience of being a student</a:t>
            </a:r>
            <a:endParaRPr sz="1800">
              <a:latin typeface="Merriweather"/>
              <a:ea typeface="Merriweather"/>
              <a:cs typeface="Merriweather"/>
              <a:sym typeface="Merriweather"/>
            </a:endParaRPr>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297900" y="435775"/>
            <a:ext cx="76677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Increased Risk of Food Insecurity</a:t>
            </a:r>
            <a:endParaRPr/>
          </a:p>
        </p:txBody>
      </p:sp>
      <p:sp>
        <p:nvSpPr>
          <p:cNvPr id="107" name="Google Shape;107;p19"/>
          <p:cNvSpPr txBox="1"/>
          <p:nvPr>
            <p:ph idx="1" type="body"/>
          </p:nvPr>
        </p:nvSpPr>
        <p:spPr>
          <a:xfrm>
            <a:off x="297900" y="1723175"/>
            <a:ext cx="79104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erriweather"/>
              <a:buChar char="●"/>
            </a:pPr>
            <a:r>
              <a:rPr lang="en" sz="1800">
                <a:latin typeface="Merriweather"/>
                <a:ea typeface="Merriweather"/>
                <a:cs typeface="Merriweather"/>
                <a:sym typeface="Merriweather"/>
              </a:rPr>
              <a:t>International students have 2 times the increased risk compared to domestic students</a:t>
            </a:r>
            <a:endParaRPr sz="1800">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lang="en" sz="1800">
                <a:latin typeface="Merriweather"/>
                <a:ea typeface="Merriweather"/>
                <a:cs typeface="Merriweather"/>
                <a:sym typeface="Merriweather"/>
              </a:rPr>
              <a:t>Graduate students have 1.2 times the increased risk </a:t>
            </a:r>
            <a:endParaRPr sz="1800">
              <a:latin typeface="Merriweather"/>
              <a:ea typeface="Merriweather"/>
              <a:cs typeface="Merriweather"/>
              <a:sym typeface="Merriweather"/>
            </a:endParaRPr>
          </a:p>
          <a:p>
            <a:pPr indent="-342900" lvl="0" marL="457200" rtl="0" algn="l">
              <a:spcBef>
                <a:spcPts val="0"/>
              </a:spcBef>
              <a:spcAft>
                <a:spcPts val="0"/>
              </a:spcAft>
              <a:buSzPts val="1800"/>
              <a:buFont typeface="Merriweather"/>
              <a:buChar char="●"/>
            </a:pPr>
            <a:r>
              <a:rPr lang="en" sz="1800">
                <a:latin typeface="Merriweather"/>
                <a:ea typeface="Merriweather"/>
                <a:cs typeface="Merriweather"/>
                <a:sym typeface="Merriweather"/>
              </a:rPr>
              <a:t>Students who parent have 1.7 times the increased risk</a:t>
            </a:r>
            <a:endParaRPr sz="1800">
              <a:latin typeface="Merriweather"/>
              <a:ea typeface="Merriweather"/>
              <a:cs typeface="Merriweather"/>
              <a:sym typeface="Merriweather"/>
            </a:endParaRPr>
          </a:p>
          <a:p>
            <a:pPr indent="0" lvl="0" marL="0" rtl="0" algn="l">
              <a:spcBef>
                <a:spcPts val="1600"/>
              </a:spcBef>
              <a:spcAft>
                <a:spcPts val="1600"/>
              </a:spcAft>
              <a:buNone/>
            </a:pPr>
            <a:r>
              <a:rPr lang="en">
                <a:latin typeface="Merriweather"/>
                <a:ea typeface="Merriweather"/>
                <a:cs typeface="Merriweather"/>
                <a:sym typeface="Merriweather"/>
              </a:rPr>
              <a:t>*Based on Odds Ratio (OR) where greater than 1 indicates an increased association with being food insecure.</a:t>
            </a:r>
            <a:r>
              <a:rPr lang="en" sz="1800">
                <a:latin typeface="Merriweather"/>
                <a:ea typeface="Merriweather"/>
                <a:cs typeface="Merriweather"/>
                <a:sym typeface="Merriweather"/>
              </a:rPr>
              <a:t> </a:t>
            </a:r>
            <a:endParaRPr sz="1800">
              <a:latin typeface="Merriweather"/>
              <a:ea typeface="Merriweather"/>
              <a:cs typeface="Merriweather"/>
              <a:sym typeface="Merriweather"/>
            </a:endParaRPr>
          </a:p>
        </p:txBody>
      </p:sp>
      <p:sp>
        <p:nvSpPr>
          <p:cNvPr id="108" name="Google Shape;108;p19"/>
          <p:cNvSpPr txBox="1"/>
          <p:nvPr>
            <p:ph idx="2" type="body"/>
          </p:nvPr>
        </p:nvSpPr>
        <p:spPr>
          <a:xfrm>
            <a:off x="4694250" y="3535200"/>
            <a:ext cx="3999900" cy="10941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i="1" lang="en" sz="1000">
                <a:latin typeface="Merriweather"/>
                <a:ea typeface="Merriweather"/>
                <a:cs typeface="Merriweather"/>
                <a:sym typeface="Merriweather"/>
              </a:rPr>
              <a:t>Caitlin Olauson, Rachel Engler-Stringer, Hassan Vatanparast &amp; Rita Hanoski (2018) Student food insecurity: Examining barriers to higher education at the University of Saskatchewan, Journal of Hunger &amp; Environmental Nutrition, 13:1, 19-27, DOI: </a:t>
            </a:r>
            <a:r>
              <a:rPr i="1" lang="en" sz="1000">
                <a:uFill>
                  <a:noFill/>
                </a:uFill>
                <a:latin typeface="Merriweather"/>
                <a:ea typeface="Merriweather"/>
                <a:cs typeface="Merriweather"/>
                <a:sym typeface="Merriweather"/>
                <a:hlinkClick r:id="rId3"/>
              </a:rPr>
              <a:t>10.1080/19320248.2017.1393365</a:t>
            </a:r>
            <a:endParaRPr sz="1800">
              <a:latin typeface="Merriweather"/>
              <a:ea typeface="Merriweather"/>
              <a:cs typeface="Merriweather"/>
              <a:sym typeface="Merriweather"/>
            </a:endParaRPr>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nvSpPr>
        <p:spPr>
          <a:xfrm>
            <a:off x="484000" y="118925"/>
            <a:ext cx="8949000" cy="10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lt1"/>
              </a:solidFill>
              <a:latin typeface="Merriweather"/>
              <a:ea typeface="Merriweather"/>
              <a:cs typeface="Merriweather"/>
              <a:sym typeface="Merriweather"/>
            </a:endParaRPr>
          </a:p>
        </p:txBody>
      </p:sp>
      <p:pic>
        <p:nvPicPr>
          <p:cNvPr id="114" name="Google Shape;114;p20" title="Chart"/>
          <p:cNvPicPr preferRelativeResize="0"/>
          <p:nvPr/>
        </p:nvPicPr>
        <p:blipFill>
          <a:blip r:embed="rId3">
            <a:alphaModFix/>
          </a:blip>
          <a:stretch>
            <a:fillRect/>
          </a:stretch>
        </p:blipFill>
        <p:spPr>
          <a:xfrm>
            <a:off x="961925" y="339525"/>
            <a:ext cx="7220151" cy="4464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1" title="Chart"/>
          <p:cNvPicPr preferRelativeResize="0"/>
          <p:nvPr/>
        </p:nvPicPr>
        <p:blipFill>
          <a:blip r:embed="rId3">
            <a:alphaModFix/>
          </a:blip>
          <a:stretch>
            <a:fillRect/>
          </a:stretch>
        </p:blipFill>
        <p:spPr>
          <a:xfrm>
            <a:off x="152400" y="152400"/>
            <a:ext cx="7832294" cy="48387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FB Slides">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